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32_397867EC.xml" ContentType="application/vnd.ms-powerpoint.comment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3_22F7DD19.xml" ContentType="application/vnd.ms-powerpoint.comments+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48"/>
  </p:notesMasterIdLst>
  <p:sldIdLst>
    <p:sldId id="256" r:id="rId5"/>
    <p:sldId id="282" r:id="rId6"/>
    <p:sldId id="269" r:id="rId7"/>
    <p:sldId id="259" r:id="rId8"/>
    <p:sldId id="276" r:id="rId9"/>
    <p:sldId id="283" r:id="rId10"/>
    <p:sldId id="262" r:id="rId11"/>
    <p:sldId id="261" r:id="rId12"/>
    <p:sldId id="295" r:id="rId13"/>
    <p:sldId id="294" r:id="rId14"/>
    <p:sldId id="288" r:id="rId15"/>
    <p:sldId id="264" r:id="rId16"/>
    <p:sldId id="292" r:id="rId17"/>
    <p:sldId id="279" r:id="rId18"/>
    <p:sldId id="266" r:id="rId19"/>
    <p:sldId id="301" r:id="rId20"/>
    <p:sldId id="281" r:id="rId21"/>
    <p:sldId id="298" r:id="rId22"/>
    <p:sldId id="277" r:id="rId23"/>
    <p:sldId id="278" r:id="rId24"/>
    <p:sldId id="296" r:id="rId25"/>
    <p:sldId id="303" r:id="rId26"/>
    <p:sldId id="302" r:id="rId27"/>
    <p:sldId id="306" r:id="rId28"/>
    <p:sldId id="307" r:id="rId29"/>
    <p:sldId id="308" r:id="rId30"/>
    <p:sldId id="268" r:id="rId31"/>
    <p:sldId id="309" r:id="rId32"/>
    <p:sldId id="291" r:id="rId33"/>
    <p:sldId id="293" r:id="rId34"/>
    <p:sldId id="305" r:id="rId35"/>
    <p:sldId id="267" r:id="rId36"/>
    <p:sldId id="273" r:id="rId37"/>
    <p:sldId id="271" r:id="rId38"/>
    <p:sldId id="272" r:id="rId39"/>
    <p:sldId id="275" r:id="rId40"/>
    <p:sldId id="311" r:id="rId41"/>
    <p:sldId id="270" r:id="rId42"/>
    <p:sldId id="285" r:id="rId43"/>
    <p:sldId id="304" r:id="rId44"/>
    <p:sldId id="280" r:id="rId45"/>
    <p:sldId id="310" r:id="rId46"/>
    <p:sldId id="28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98F7869-EE66-637F-1214-A52C328CE17A}" name="Peter Pezon" initials="PP" userId="S::pezon@uchicago.edu::9fda8fc9-879c-4dc0-90f1-4b84a70dd95d" providerId="AD"/>
  <p188:author id="{106B8B8F-7215-BB2D-AAAA-7B1375DAE736}" name="Ben Ossyra" initials="BO" userId="S::bossyra@uchicago.edu::fba9b656-ab13-4742-bc12-52ad873874c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4E6D0"/>
    <a:srgbClr val="B8EEE0"/>
    <a:srgbClr val="5806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8FBDE-DBD4-D140-B77F-59A2A44DB8ED}" v="3999" dt="2023-03-09T20:24:05.495"/>
    <p1510:client id="{98C8FCC8-D18C-0F45-8240-672713A961FA}" v="3771" dt="2023-03-09T07:46:28.8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75" autoAdjust="0"/>
    <p:restoredTop sz="93068"/>
  </p:normalViewPr>
  <p:slideViewPr>
    <p:cSldViewPr snapToGrid="0">
      <p:cViewPr>
        <p:scale>
          <a:sx n="78" d="100"/>
          <a:sy n="78" d="100"/>
        </p:scale>
        <p:origin x="1656" y="1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omments/modernComment_123_22F7DD19.xml><?xml version="1.0" encoding="utf-8"?>
<p188:cmLst xmlns:a="http://schemas.openxmlformats.org/drawingml/2006/main" xmlns:r="http://schemas.openxmlformats.org/officeDocument/2006/relationships" xmlns:p188="http://schemas.microsoft.com/office/powerpoint/2018/8/main">
  <p188:cm id="{5D8EFDDD-B71D-5C45-B1E9-E9C8FB028D47}" authorId="{106B8B8F-7215-BB2D-AAAA-7B1375DAE736}" created="2023-03-08T07:49:39.931">
    <pc:sldMkLst xmlns:pc="http://schemas.microsoft.com/office/powerpoint/2013/main/command">
      <pc:docMk/>
      <pc:sldMk cId="586669337" sldId="291"/>
    </pc:sldMkLst>
    <p188:txBody>
      <a:bodyPr/>
      <a:lstStyle/>
      <a:p>
        <a:r>
          <a:rPr lang="en-US"/>
          <a:t>We should edit this code a little bit to make it cleaner. The constraint (model, x .&gt;= 2) isn’t needed I don’t think. One of the other constraints already sets all the values to &gt;1</a:t>
        </a:r>
      </a:p>
    </p188:txBody>
  </p188:cm>
  <p188:cm id="{11D1ADEF-EF0C-2040-AFF5-8A2A595A4B7C}" authorId="{106B8B8F-7215-BB2D-AAAA-7B1375DAE736}" created="2023-03-08T07:50:31.718">
    <pc:sldMkLst xmlns:pc="http://schemas.microsoft.com/office/powerpoint/2013/main/command">
      <pc:docMk/>
      <pc:sldMk cId="586669337" sldId="291"/>
    </pc:sldMkLst>
    <p188:txBody>
      <a:bodyPr/>
      <a:lstStyle/>
      <a:p>
        <a:r>
          <a:rPr lang="en-US"/>
          <a:t>And also should print out the “model,” I think that makes it easier to understand
</a:t>
        </a:r>
      </a:p>
    </p188:txBody>
  </p188:cm>
</p188:cmLst>
</file>

<file path=ppt/comments/modernComment_132_397867EC.xml><?xml version="1.0" encoding="utf-8"?>
<p188:cmLst xmlns:a="http://schemas.openxmlformats.org/drawingml/2006/main" xmlns:r="http://schemas.openxmlformats.org/officeDocument/2006/relationships" xmlns:p188="http://schemas.microsoft.com/office/powerpoint/2018/8/main">
  <p188:cm id="{BB771E24-380D-5943-AE29-A3182D3108AC}" authorId="{E98F7869-EE66-637F-1214-A52C328CE17A}" created="2023-03-09T08:39:49.820">
    <ac:deMkLst xmlns:ac="http://schemas.microsoft.com/office/drawing/2013/main/command">
      <pc:docMk xmlns:pc="http://schemas.microsoft.com/office/powerpoint/2013/main/command"/>
      <pc:sldMk xmlns:pc="http://schemas.microsoft.com/office/powerpoint/2013/main/command" cId="964192236" sldId="306"/>
      <ac:spMk id="11" creationId="{C11F52BD-282E-533A-A491-B442E12BF448}"/>
    </ac:deMkLst>
    <p188:replyLst>
      <p188:reply id="{9141EC02-8900-7D4C-9C68-2619B908511F}" authorId="{E98F7869-EE66-637F-1214-A52C328CE17A}" created="2023-03-09T08:40:03.216">
        <p188:txBody>
          <a:bodyPr/>
          <a:lstStyle/>
          <a:p>
            <a:r>
              <a:rPr lang="en-US"/>
              <a:t>So I cut out the rest of the Graf </a:t>
            </a:r>
          </a:p>
        </p188:txBody>
      </p188:reply>
    </p188:replyLst>
    <p188:txBody>
      <a:bodyPr/>
      <a:lstStyle/>
      <a:p>
        <a:r>
          <a:rPr lang="en-US"/>
          <a:t>We already introduced tire degradation model in pg 22</a:t>
        </a:r>
      </a:p>
    </p188:txBody>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7C9842-0C13-0F43-B2DB-D1383BC7A29F}" type="doc">
      <dgm:prSet loTypeId="urn:microsoft.com/office/officeart/2005/8/layout/chevron1" loCatId="" qsTypeId="urn:microsoft.com/office/officeart/2005/8/quickstyle/simple1" qsCatId="simple" csTypeId="urn:microsoft.com/office/officeart/2005/8/colors/colorful2" csCatId="colorful" phldr="1"/>
      <dgm:spPr/>
      <dgm:t>
        <a:bodyPr/>
        <a:lstStyle/>
        <a:p>
          <a:endParaRPr lang="en-US"/>
        </a:p>
      </dgm:t>
    </dgm:pt>
    <dgm:pt modelId="{C84C0765-342B-8146-9BB7-4C4854371F94}">
      <dgm:prSet phldrT="[Text]"/>
      <dgm:spPr/>
      <dgm:t>
        <a:bodyPr/>
        <a:lstStyle/>
        <a:p>
          <a:r>
            <a:rPr lang="en-US" dirty="0"/>
            <a:t>Find Tire Combinations</a:t>
          </a:r>
        </a:p>
      </dgm:t>
    </dgm:pt>
    <dgm:pt modelId="{AA36865F-098C-1545-98EA-0A2AEA464279}" type="parTrans" cxnId="{5C4F0309-E02E-1741-B82F-BF64B7FB9B9F}">
      <dgm:prSet/>
      <dgm:spPr/>
      <dgm:t>
        <a:bodyPr/>
        <a:lstStyle/>
        <a:p>
          <a:endParaRPr lang="en-US"/>
        </a:p>
      </dgm:t>
    </dgm:pt>
    <dgm:pt modelId="{5F9D813F-9DAF-EA40-8848-1DF803128ED7}" type="sibTrans" cxnId="{5C4F0309-E02E-1741-B82F-BF64B7FB9B9F}">
      <dgm:prSet/>
      <dgm:spPr/>
      <dgm:t>
        <a:bodyPr/>
        <a:lstStyle/>
        <a:p>
          <a:endParaRPr lang="en-US"/>
        </a:p>
      </dgm:t>
    </dgm:pt>
    <dgm:pt modelId="{4AB942D2-1F38-7A4A-B053-BBE227C44317}">
      <dgm:prSet phldrT="[Text]"/>
      <dgm:spPr/>
      <dgm:t>
        <a:bodyPr/>
        <a:lstStyle/>
        <a:p>
          <a:r>
            <a:rPr lang="en-US"/>
            <a:t>Optimize Stint Lengths</a:t>
          </a:r>
        </a:p>
      </dgm:t>
    </dgm:pt>
    <dgm:pt modelId="{205A4969-3559-4342-AC8E-45D9858BB68A}" type="parTrans" cxnId="{84071ED5-A72B-6742-B26A-E26023B29A2B}">
      <dgm:prSet/>
      <dgm:spPr/>
      <dgm:t>
        <a:bodyPr/>
        <a:lstStyle/>
        <a:p>
          <a:endParaRPr lang="en-US"/>
        </a:p>
      </dgm:t>
    </dgm:pt>
    <dgm:pt modelId="{65492DD4-C90E-2B44-A29C-6B626414D6B7}" type="sibTrans" cxnId="{84071ED5-A72B-6742-B26A-E26023B29A2B}">
      <dgm:prSet/>
      <dgm:spPr/>
      <dgm:t>
        <a:bodyPr/>
        <a:lstStyle/>
        <a:p>
          <a:endParaRPr lang="en-US"/>
        </a:p>
      </dgm:t>
    </dgm:pt>
    <dgm:pt modelId="{F39C0988-D929-C442-93BE-1106D156E394}">
      <dgm:prSet phldrT="[Text]"/>
      <dgm:spPr/>
      <dgm:t>
        <a:bodyPr/>
        <a:lstStyle/>
        <a:p>
          <a:r>
            <a:rPr lang="en-US"/>
            <a:t>Simulate Race Times</a:t>
          </a:r>
        </a:p>
      </dgm:t>
    </dgm:pt>
    <dgm:pt modelId="{7CBA9965-B852-314B-B920-539810CD3216}" type="parTrans" cxnId="{988528A3-C8EF-3F44-AE5B-12B0CED951EE}">
      <dgm:prSet/>
      <dgm:spPr/>
      <dgm:t>
        <a:bodyPr/>
        <a:lstStyle/>
        <a:p>
          <a:endParaRPr lang="en-US"/>
        </a:p>
      </dgm:t>
    </dgm:pt>
    <dgm:pt modelId="{4F3FDE5E-D3A7-E947-8BD7-7EA745192DFE}" type="sibTrans" cxnId="{988528A3-C8EF-3F44-AE5B-12B0CED951EE}">
      <dgm:prSet/>
      <dgm:spPr/>
      <dgm:t>
        <a:bodyPr/>
        <a:lstStyle/>
        <a:p>
          <a:endParaRPr lang="en-US"/>
        </a:p>
      </dgm:t>
    </dgm:pt>
    <dgm:pt modelId="{6CF381AD-7C9F-3949-9893-010F893C2DA8}">
      <dgm:prSet/>
      <dgm:spPr/>
      <dgm:t>
        <a:bodyPr/>
        <a:lstStyle/>
        <a:p>
          <a:r>
            <a:rPr lang="en-US"/>
            <a:t>Sort Race Times</a:t>
          </a:r>
        </a:p>
      </dgm:t>
    </dgm:pt>
    <dgm:pt modelId="{BE30B944-5D52-8740-B6E1-897F8371E942}" type="parTrans" cxnId="{E29663DD-0D8A-FE4D-9FAB-0BDE2461D846}">
      <dgm:prSet/>
      <dgm:spPr/>
      <dgm:t>
        <a:bodyPr/>
        <a:lstStyle/>
        <a:p>
          <a:endParaRPr lang="en-US"/>
        </a:p>
      </dgm:t>
    </dgm:pt>
    <dgm:pt modelId="{A644BBF6-1099-1B4C-A437-2908B1975BC3}" type="sibTrans" cxnId="{E29663DD-0D8A-FE4D-9FAB-0BDE2461D846}">
      <dgm:prSet/>
      <dgm:spPr/>
      <dgm:t>
        <a:bodyPr/>
        <a:lstStyle/>
        <a:p>
          <a:endParaRPr lang="en-US"/>
        </a:p>
      </dgm:t>
    </dgm:pt>
    <dgm:pt modelId="{70EFD225-A01D-B04F-8CFB-7273951A4853}">
      <dgm:prSet/>
      <dgm:spPr/>
      <dgm:t>
        <a:bodyPr/>
        <a:lstStyle/>
        <a:p>
          <a:r>
            <a:rPr lang="en-US"/>
            <a:t>Determine Optimal Strategy</a:t>
          </a:r>
        </a:p>
      </dgm:t>
    </dgm:pt>
    <dgm:pt modelId="{75DAC985-A178-6741-8B9E-10AF60C96C5B}" type="parTrans" cxnId="{BCDDBD10-819B-7244-BC46-6CD9E402C6DC}">
      <dgm:prSet/>
      <dgm:spPr/>
      <dgm:t>
        <a:bodyPr/>
        <a:lstStyle/>
        <a:p>
          <a:endParaRPr lang="en-US"/>
        </a:p>
      </dgm:t>
    </dgm:pt>
    <dgm:pt modelId="{C3371D9D-0B9A-1446-A717-87F6E2B37152}" type="sibTrans" cxnId="{BCDDBD10-819B-7244-BC46-6CD9E402C6DC}">
      <dgm:prSet/>
      <dgm:spPr/>
      <dgm:t>
        <a:bodyPr/>
        <a:lstStyle/>
        <a:p>
          <a:endParaRPr lang="en-US"/>
        </a:p>
      </dgm:t>
    </dgm:pt>
    <dgm:pt modelId="{0234BCE5-830B-B940-A50A-E7936D3F2B9A}" type="pres">
      <dgm:prSet presAssocID="{577C9842-0C13-0F43-B2DB-D1383BC7A29F}" presName="Name0" presStyleCnt="0">
        <dgm:presLayoutVars>
          <dgm:dir/>
          <dgm:animLvl val="lvl"/>
          <dgm:resizeHandles val="exact"/>
        </dgm:presLayoutVars>
      </dgm:prSet>
      <dgm:spPr/>
    </dgm:pt>
    <dgm:pt modelId="{AE83C937-3E47-2B48-A9F8-592A67878727}" type="pres">
      <dgm:prSet presAssocID="{C84C0765-342B-8146-9BB7-4C4854371F94}" presName="parTxOnly" presStyleLbl="node1" presStyleIdx="0" presStyleCnt="5">
        <dgm:presLayoutVars>
          <dgm:chMax val="0"/>
          <dgm:chPref val="0"/>
          <dgm:bulletEnabled val="1"/>
        </dgm:presLayoutVars>
      </dgm:prSet>
      <dgm:spPr/>
    </dgm:pt>
    <dgm:pt modelId="{0F47B22B-E78B-3545-AEFF-F5D315005E75}" type="pres">
      <dgm:prSet presAssocID="{5F9D813F-9DAF-EA40-8848-1DF803128ED7}" presName="parTxOnlySpace" presStyleCnt="0"/>
      <dgm:spPr/>
    </dgm:pt>
    <dgm:pt modelId="{BA858FBA-B8D6-0943-8AD0-73F2C7568276}" type="pres">
      <dgm:prSet presAssocID="{4AB942D2-1F38-7A4A-B053-BBE227C44317}" presName="parTxOnly" presStyleLbl="node1" presStyleIdx="1" presStyleCnt="5">
        <dgm:presLayoutVars>
          <dgm:chMax val="0"/>
          <dgm:chPref val="0"/>
          <dgm:bulletEnabled val="1"/>
        </dgm:presLayoutVars>
      </dgm:prSet>
      <dgm:spPr/>
    </dgm:pt>
    <dgm:pt modelId="{EE996946-3D98-1146-955C-EAC09D37D899}" type="pres">
      <dgm:prSet presAssocID="{65492DD4-C90E-2B44-A29C-6B626414D6B7}" presName="parTxOnlySpace" presStyleCnt="0"/>
      <dgm:spPr/>
    </dgm:pt>
    <dgm:pt modelId="{802685D4-193B-EC4F-BC3B-9CB19F0CDBF3}" type="pres">
      <dgm:prSet presAssocID="{F39C0988-D929-C442-93BE-1106D156E394}" presName="parTxOnly" presStyleLbl="node1" presStyleIdx="2" presStyleCnt="5">
        <dgm:presLayoutVars>
          <dgm:chMax val="0"/>
          <dgm:chPref val="0"/>
          <dgm:bulletEnabled val="1"/>
        </dgm:presLayoutVars>
      </dgm:prSet>
      <dgm:spPr/>
    </dgm:pt>
    <dgm:pt modelId="{45721ACE-6879-924C-9151-A7AAAADF4440}" type="pres">
      <dgm:prSet presAssocID="{4F3FDE5E-D3A7-E947-8BD7-7EA745192DFE}" presName="parTxOnlySpace" presStyleCnt="0"/>
      <dgm:spPr/>
    </dgm:pt>
    <dgm:pt modelId="{1E981E50-B159-D147-A1A3-01BE4C5BADA5}" type="pres">
      <dgm:prSet presAssocID="{6CF381AD-7C9F-3949-9893-010F893C2DA8}" presName="parTxOnly" presStyleLbl="node1" presStyleIdx="3" presStyleCnt="5">
        <dgm:presLayoutVars>
          <dgm:chMax val="0"/>
          <dgm:chPref val="0"/>
          <dgm:bulletEnabled val="1"/>
        </dgm:presLayoutVars>
      </dgm:prSet>
      <dgm:spPr/>
    </dgm:pt>
    <dgm:pt modelId="{2FA297CA-0132-BF49-A691-3BBB3D749CA5}" type="pres">
      <dgm:prSet presAssocID="{A644BBF6-1099-1B4C-A437-2908B1975BC3}" presName="parTxOnlySpace" presStyleCnt="0"/>
      <dgm:spPr/>
    </dgm:pt>
    <dgm:pt modelId="{AB76CB72-D762-154E-82E3-840F499FB49A}" type="pres">
      <dgm:prSet presAssocID="{70EFD225-A01D-B04F-8CFB-7273951A4853}" presName="parTxOnly" presStyleLbl="node1" presStyleIdx="4" presStyleCnt="5">
        <dgm:presLayoutVars>
          <dgm:chMax val="0"/>
          <dgm:chPref val="0"/>
          <dgm:bulletEnabled val="1"/>
        </dgm:presLayoutVars>
      </dgm:prSet>
      <dgm:spPr/>
    </dgm:pt>
  </dgm:ptLst>
  <dgm:cxnLst>
    <dgm:cxn modelId="{5C4F0309-E02E-1741-B82F-BF64B7FB9B9F}" srcId="{577C9842-0C13-0F43-B2DB-D1383BC7A29F}" destId="{C84C0765-342B-8146-9BB7-4C4854371F94}" srcOrd="0" destOrd="0" parTransId="{AA36865F-098C-1545-98EA-0A2AEA464279}" sibTransId="{5F9D813F-9DAF-EA40-8848-1DF803128ED7}"/>
    <dgm:cxn modelId="{26A78B0D-E023-2D43-BCF6-D21AA07A688D}" type="presOf" srcId="{577C9842-0C13-0F43-B2DB-D1383BC7A29F}" destId="{0234BCE5-830B-B940-A50A-E7936D3F2B9A}" srcOrd="0" destOrd="0" presId="urn:microsoft.com/office/officeart/2005/8/layout/chevron1"/>
    <dgm:cxn modelId="{BCDDBD10-819B-7244-BC46-6CD9E402C6DC}" srcId="{577C9842-0C13-0F43-B2DB-D1383BC7A29F}" destId="{70EFD225-A01D-B04F-8CFB-7273951A4853}" srcOrd="4" destOrd="0" parTransId="{75DAC985-A178-6741-8B9E-10AF60C96C5B}" sibTransId="{C3371D9D-0B9A-1446-A717-87F6E2B37152}"/>
    <dgm:cxn modelId="{187FD74D-B532-AD49-8D53-39D9AD6335B5}" type="presOf" srcId="{4AB942D2-1F38-7A4A-B053-BBE227C44317}" destId="{BA858FBA-B8D6-0943-8AD0-73F2C7568276}" srcOrd="0" destOrd="0" presId="urn:microsoft.com/office/officeart/2005/8/layout/chevron1"/>
    <dgm:cxn modelId="{8A4F6A76-65E2-764C-A2C2-CED020E40CB7}" type="presOf" srcId="{70EFD225-A01D-B04F-8CFB-7273951A4853}" destId="{AB76CB72-D762-154E-82E3-840F499FB49A}" srcOrd="0" destOrd="0" presId="urn:microsoft.com/office/officeart/2005/8/layout/chevron1"/>
    <dgm:cxn modelId="{E5FFCA7C-A8C2-C544-8496-C5C9C3FA35E5}" type="presOf" srcId="{6CF381AD-7C9F-3949-9893-010F893C2DA8}" destId="{1E981E50-B159-D147-A1A3-01BE4C5BADA5}" srcOrd="0" destOrd="0" presId="urn:microsoft.com/office/officeart/2005/8/layout/chevron1"/>
    <dgm:cxn modelId="{988528A3-C8EF-3F44-AE5B-12B0CED951EE}" srcId="{577C9842-0C13-0F43-B2DB-D1383BC7A29F}" destId="{F39C0988-D929-C442-93BE-1106D156E394}" srcOrd="2" destOrd="0" parTransId="{7CBA9965-B852-314B-B920-539810CD3216}" sibTransId="{4F3FDE5E-D3A7-E947-8BD7-7EA745192DFE}"/>
    <dgm:cxn modelId="{CB4AFCA7-1506-5445-BCA9-CE4840EE3AD0}" type="presOf" srcId="{C84C0765-342B-8146-9BB7-4C4854371F94}" destId="{AE83C937-3E47-2B48-A9F8-592A67878727}" srcOrd="0" destOrd="0" presId="urn:microsoft.com/office/officeart/2005/8/layout/chevron1"/>
    <dgm:cxn modelId="{84071ED5-A72B-6742-B26A-E26023B29A2B}" srcId="{577C9842-0C13-0F43-B2DB-D1383BC7A29F}" destId="{4AB942D2-1F38-7A4A-B053-BBE227C44317}" srcOrd="1" destOrd="0" parTransId="{205A4969-3559-4342-AC8E-45D9858BB68A}" sibTransId="{65492DD4-C90E-2B44-A29C-6B626414D6B7}"/>
    <dgm:cxn modelId="{BDC45CD9-FBD2-A14F-9983-6CDD16B6C7CE}" type="presOf" srcId="{F39C0988-D929-C442-93BE-1106D156E394}" destId="{802685D4-193B-EC4F-BC3B-9CB19F0CDBF3}" srcOrd="0" destOrd="0" presId="urn:microsoft.com/office/officeart/2005/8/layout/chevron1"/>
    <dgm:cxn modelId="{E29663DD-0D8A-FE4D-9FAB-0BDE2461D846}" srcId="{577C9842-0C13-0F43-B2DB-D1383BC7A29F}" destId="{6CF381AD-7C9F-3949-9893-010F893C2DA8}" srcOrd="3" destOrd="0" parTransId="{BE30B944-5D52-8740-B6E1-897F8371E942}" sibTransId="{A644BBF6-1099-1B4C-A437-2908B1975BC3}"/>
    <dgm:cxn modelId="{F2901B23-3B32-B94B-B007-9BC9F059DFFE}" type="presParOf" srcId="{0234BCE5-830B-B940-A50A-E7936D3F2B9A}" destId="{AE83C937-3E47-2B48-A9F8-592A67878727}" srcOrd="0" destOrd="0" presId="urn:microsoft.com/office/officeart/2005/8/layout/chevron1"/>
    <dgm:cxn modelId="{2D70E110-04BD-D549-B7B8-770950909268}" type="presParOf" srcId="{0234BCE5-830B-B940-A50A-E7936D3F2B9A}" destId="{0F47B22B-E78B-3545-AEFF-F5D315005E75}" srcOrd="1" destOrd="0" presId="urn:microsoft.com/office/officeart/2005/8/layout/chevron1"/>
    <dgm:cxn modelId="{E744D373-60B6-2746-B7D9-029D9834C6B0}" type="presParOf" srcId="{0234BCE5-830B-B940-A50A-E7936D3F2B9A}" destId="{BA858FBA-B8D6-0943-8AD0-73F2C7568276}" srcOrd="2" destOrd="0" presId="urn:microsoft.com/office/officeart/2005/8/layout/chevron1"/>
    <dgm:cxn modelId="{2244C207-D540-B54E-92BC-4E43A16640C2}" type="presParOf" srcId="{0234BCE5-830B-B940-A50A-E7936D3F2B9A}" destId="{EE996946-3D98-1146-955C-EAC09D37D899}" srcOrd="3" destOrd="0" presId="urn:microsoft.com/office/officeart/2005/8/layout/chevron1"/>
    <dgm:cxn modelId="{B22AFA68-2078-BC49-BCB7-70E3BD7B3E53}" type="presParOf" srcId="{0234BCE5-830B-B940-A50A-E7936D3F2B9A}" destId="{802685D4-193B-EC4F-BC3B-9CB19F0CDBF3}" srcOrd="4" destOrd="0" presId="urn:microsoft.com/office/officeart/2005/8/layout/chevron1"/>
    <dgm:cxn modelId="{D37DEDA2-F5DA-4644-90C8-5CE032773063}" type="presParOf" srcId="{0234BCE5-830B-B940-A50A-E7936D3F2B9A}" destId="{45721ACE-6879-924C-9151-A7AAAADF4440}" srcOrd="5" destOrd="0" presId="urn:microsoft.com/office/officeart/2005/8/layout/chevron1"/>
    <dgm:cxn modelId="{CE815E90-35AE-1441-B170-B49CA2C97BD0}" type="presParOf" srcId="{0234BCE5-830B-B940-A50A-E7936D3F2B9A}" destId="{1E981E50-B159-D147-A1A3-01BE4C5BADA5}" srcOrd="6" destOrd="0" presId="urn:microsoft.com/office/officeart/2005/8/layout/chevron1"/>
    <dgm:cxn modelId="{F23B204E-C037-D148-9C94-3F48B3BF0EA2}" type="presParOf" srcId="{0234BCE5-830B-B940-A50A-E7936D3F2B9A}" destId="{2FA297CA-0132-BF49-A691-3BBB3D749CA5}" srcOrd="7" destOrd="0" presId="urn:microsoft.com/office/officeart/2005/8/layout/chevron1"/>
    <dgm:cxn modelId="{62E4153C-9607-3147-AA59-62AB17FDB65C}" type="presParOf" srcId="{0234BCE5-830B-B940-A50A-E7936D3F2B9A}" destId="{AB76CB72-D762-154E-82E3-840F499FB49A}"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3C937-3E47-2B48-A9F8-592A67878727}">
      <dsp:nvSpPr>
        <dsp:cNvPr id="0" name=""/>
        <dsp:cNvSpPr/>
      </dsp:nvSpPr>
      <dsp:spPr>
        <a:xfrm>
          <a:off x="2567" y="1718692"/>
          <a:ext cx="2284883" cy="913953"/>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Find Tire Combinations</a:t>
          </a:r>
        </a:p>
      </dsp:txBody>
      <dsp:txXfrm>
        <a:off x="459544" y="1718692"/>
        <a:ext cx="1370930" cy="913953"/>
      </dsp:txXfrm>
    </dsp:sp>
    <dsp:sp modelId="{BA858FBA-B8D6-0943-8AD0-73F2C7568276}">
      <dsp:nvSpPr>
        <dsp:cNvPr id="0" name=""/>
        <dsp:cNvSpPr/>
      </dsp:nvSpPr>
      <dsp:spPr>
        <a:xfrm>
          <a:off x="2058962" y="1718692"/>
          <a:ext cx="2284883" cy="913953"/>
        </a:xfrm>
        <a:prstGeom prst="chevron">
          <a:avLst/>
        </a:prstGeom>
        <a:solidFill>
          <a:schemeClr val="accent2">
            <a:hueOff val="1802103"/>
            <a:satOff val="2750"/>
            <a:lumOff val="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Optimize Stint Lengths</a:t>
          </a:r>
        </a:p>
      </dsp:txBody>
      <dsp:txXfrm>
        <a:off x="2515939" y="1718692"/>
        <a:ext cx="1370930" cy="913953"/>
      </dsp:txXfrm>
    </dsp:sp>
    <dsp:sp modelId="{802685D4-193B-EC4F-BC3B-9CB19F0CDBF3}">
      <dsp:nvSpPr>
        <dsp:cNvPr id="0" name=""/>
        <dsp:cNvSpPr/>
      </dsp:nvSpPr>
      <dsp:spPr>
        <a:xfrm>
          <a:off x="4115358" y="1718692"/>
          <a:ext cx="2284883" cy="913953"/>
        </a:xfrm>
        <a:prstGeom prst="chevron">
          <a:avLst/>
        </a:prstGeom>
        <a:solidFill>
          <a:schemeClr val="accent2">
            <a:hueOff val="3604206"/>
            <a:satOff val="5500"/>
            <a:lumOff val="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Simulate Race Times</a:t>
          </a:r>
        </a:p>
      </dsp:txBody>
      <dsp:txXfrm>
        <a:off x="4572335" y="1718692"/>
        <a:ext cx="1370930" cy="913953"/>
      </dsp:txXfrm>
    </dsp:sp>
    <dsp:sp modelId="{1E981E50-B159-D147-A1A3-01BE4C5BADA5}">
      <dsp:nvSpPr>
        <dsp:cNvPr id="0" name=""/>
        <dsp:cNvSpPr/>
      </dsp:nvSpPr>
      <dsp:spPr>
        <a:xfrm>
          <a:off x="6171753" y="1718692"/>
          <a:ext cx="2284883" cy="913953"/>
        </a:xfrm>
        <a:prstGeom prst="chevron">
          <a:avLst/>
        </a:prstGeom>
        <a:solidFill>
          <a:schemeClr val="accent2">
            <a:hueOff val="5406309"/>
            <a:satOff val="8249"/>
            <a:lumOff val="2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Sort Race Times</a:t>
          </a:r>
        </a:p>
      </dsp:txBody>
      <dsp:txXfrm>
        <a:off x="6628730" y="1718692"/>
        <a:ext cx="1370930" cy="913953"/>
      </dsp:txXfrm>
    </dsp:sp>
    <dsp:sp modelId="{AB76CB72-D762-154E-82E3-840F499FB49A}">
      <dsp:nvSpPr>
        <dsp:cNvPr id="0" name=""/>
        <dsp:cNvSpPr/>
      </dsp:nvSpPr>
      <dsp:spPr>
        <a:xfrm>
          <a:off x="8228148" y="1718692"/>
          <a:ext cx="2284883" cy="913953"/>
        </a:xfrm>
        <a:prstGeom prst="chevron">
          <a:avLst/>
        </a:prstGeom>
        <a:solidFill>
          <a:schemeClr val="accent2">
            <a:hueOff val="7208412"/>
            <a:satOff val="10999"/>
            <a:lumOff val="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t>Determine Optimal Strategy</a:t>
          </a:r>
        </a:p>
      </dsp:txBody>
      <dsp:txXfrm>
        <a:off x="8685125" y="1718692"/>
        <a:ext cx="1370930" cy="9139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9B0D6-A96F-7D4C-9BDE-CBB1CF26195D}" type="datetimeFigureOut">
              <a:rPr lang="en-US" smtClean="0"/>
              <a:t>3/9/23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985B5-E157-2749-A284-78D3E8D26FED}" type="slidenum">
              <a:rPr lang="en-US" smtClean="0"/>
              <a:t>‹#›</a:t>
            </a:fld>
            <a:endParaRPr lang="en-US"/>
          </a:p>
        </p:txBody>
      </p:sp>
    </p:spTree>
    <p:extLst>
      <p:ext uri="{BB962C8B-B14F-4D97-AF65-F5344CB8AC3E}">
        <p14:creationId xmlns:p14="http://schemas.microsoft.com/office/powerpoint/2010/main" val="1975396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985B5-E157-2749-A284-78D3E8D26FED}" type="slidenum">
              <a:rPr lang="en-US" smtClean="0"/>
              <a:t>1</a:t>
            </a:fld>
            <a:endParaRPr lang="en-US"/>
          </a:p>
        </p:txBody>
      </p:sp>
    </p:spTree>
    <p:extLst>
      <p:ext uri="{BB962C8B-B14F-4D97-AF65-F5344CB8AC3E}">
        <p14:creationId xmlns:p14="http://schemas.microsoft.com/office/powerpoint/2010/main" val="1101277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minimize lap time, number of pit stops, and time loss from pit stop.</a:t>
            </a:r>
          </a:p>
          <a:p>
            <a:endParaRPr lang="en-US" dirty="0"/>
          </a:p>
        </p:txBody>
      </p:sp>
      <p:sp>
        <p:nvSpPr>
          <p:cNvPr id="4" name="Slide Number Placeholder 3"/>
          <p:cNvSpPr>
            <a:spLocks noGrp="1"/>
          </p:cNvSpPr>
          <p:nvPr>
            <p:ph type="sldNum" sz="quarter" idx="5"/>
          </p:nvPr>
        </p:nvSpPr>
        <p:spPr/>
        <p:txBody>
          <a:bodyPr/>
          <a:lstStyle/>
          <a:p>
            <a:fld id="{42E985B5-E157-2749-A284-78D3E8D26FED}" type="slidenum">
              <a:rPr lang="en-US" smtClean="0"/>
              <a:t>19</a:t>
            </a:fld>
            <a:endParaRPr lang="en-US"/>
          </a:p>
        </p:txBody>
      </p:sp>
    </p:spTree>
    <p:extLst>
      <p:ext uri="{BB962C8B-B14F-4D97-AF65-F5344CB8AC3E}">
        <p14:creationId xmlns:p14="http://schemas.microsoft.com/office/powerpoint/2010/main" val="972097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lap times </a:t>
            </a:r>
            <a:r>
              <a:rPr lang="en-US" dirty="0" err="1"/>
              <a:t>dataframe</a:t>
            </a:r>
            <a:r>
              <a:rPr lang="en-US" dirty="0"/>
              <a:t> for all stints to compute LOWESS models for each tire compound.</a:t>
            </a:r>
          </a:p>
          <a:p>
            <a:endParaRPr lang="en-US" dirty="0"/>
          </a:p>
          <a:p>
            <a:r>
              <a:rPr lang="en-US" dirty="0"/>
              <a:t>1. First we remove the first lap and last lap because it is not representative as each car travel different distance from their grid position to complete the lap.</a:t>
            </a:r>
          </a:p>
          <a:p>
            <a:r>
              <a:rPr lang="en-US" dirty="0"/>
              <a:t>2. We consider each car is filled with 110 kilos of fuel at the start and finishes with 0 kilos at the end. For each kilo of fuel we assume a lap time loss of 0.03s.</a:t>
            </a:r>
          </a:p>
          <a:p>
            <a:r>
              <a:rPr lang="en-US" dirty="0"/>
              <a:t>3. To remove outliers such as safety car, virtual safety car, spins, driver errors we only consider laps with lap time within 107% of the fastest lap of the race.</a:t>
            </a:r>
          </a:p>
          <a:p>
            <a:r>
              <a:rPr lang="en-US" dirty="0"/>
              <a:t>4. To arrive at the lap times for each compound, we use LOWESS (Locally Weighted Scatterplot Smoothing) which gives us a nice model fit for scattered data points.</a:t>
            </a:r>
          </a:p>
          <a:p>
            <a:r>
              <a:rPr lang="en-US" dirty="0"/>
              <a:t>5. We use </a:t>
            </a:r>
            <a:r>
              <a:rPr lang="en-US" dirty="0" err="1"/>
              <a:t>Tyre</a:t>
            </a:r>
            <a:r>
              <a:rPr lang="en-US" dirty="0"/>
              <a:t> Life as x-axis instead of Lap Number to use all the data available across various stints. And for y-axis we use the Fuel corrected lap times.</a:t>
            </a:r>
          </a:p>
          <a:p>
            <a:endParaRPr lang="en-US" dirty="0"/>
          </a:p>
          <a:p>
            <a:r>
              <a:rPr lang="en-US" dirty="0"/>
              <a:t>There are still several factors that effect </a:t>
            </a:r>
            <a:r>
              <a:rPr lang="en-US" dirty="0" err="1"/>
              <a:t>tyre</a:t>
            </a:r>
            <a:r>
              <a:rPr lang="en-US" dirty="0"/>
              <a:t> performance but are difficult to account for such as driver errors, car performance, wind, traffic, DRS and so on, but still this is a decent approximation used by formula1 engineers because it works.</a:t>
            </a:r>
          </a:p>
          <a:p>
            <a:endParaRPr lang="en-US" dirty="0"/>
          </a:p>
          <a:p>
            <a:r>
              <a:rPr lang="en-US" dirty="0"/>
              <a:t>Source: https://</a:t>
            </a:r>
            <a:r>
              <a:rPr lang="en-US" dirty="0" err="1"/>
              <a:t>tracinginsights.substack.com</a:t>
            </a:r>
            <a:r>
              <a:rPr lang="en-US" dirty="0"/>
              <a:t>/p/</a:t>
            </a:r>
            <a:r>
              <a:rPr lang="en-US" dirty="0" err="1"/>
              <a:t>ferrari</a:t>
            </a:r>
            <a:r>
              <a:rPr lang="en-US" dirty="0"/>
              <a:t>-disaster-class-is-hard-compound</a:t>
            </a:r>
          </a:p>
          <a:p>
            <a:endParaRPr lang="en-US" dirty="0"/>
          </a:p>
          <a:p>
            <a:r>
              <a:rPr lang="en-US" dirty="0" err="1"/>
              <a:t>Beaume</a:t>
            </a:r>
            <a:r>
              <a:rPr lang="en-US" dirty="0"/>
              <a:t> assumes 0.06 sec/kg.</a:t>
            </a:r>
          </a:p>
        </p:txBody>
      </p:sp>
      <p:sp>
        <p:nvSpPr>
          <p:cNvPr id="4" name="Slide Number Placeholder 3"/>
          <p:cNvSpPr>
            <a:spLocks noGrp="1"/>
          </p:cNvSpPr>
          <p:nvPr>
            <p:ph type="sldNum" sz="quarter" idx="5"/>
          </p:nvPr>
        </p:nvSpPr>
        <p:spPr/>
        <p:txBody>
          <a:bodyPr/>
          <a:lstStyle/>
          <a:p>
            <a:fld id="{42E985B5-E157-2749-A284-78D3E8D26FED}" type="slidenum">
              <a:rPr lang="en-US" smtClean="0"/>
              <a:t>20</a:t>
            </a:fld>
            <a:endParaRPr lang="en-US"/>
          </a:p>
        </p:txBody>
      </p:sp>
    </p:spTree>
    <p:extLst>
      <p:ext uri="{BB962C8B-B14F-4D97-AF65-F5344CB8AC3E}">
        <p14:creationId xmlns:p14="http://schemas.microsoft.com/office/powerpoint/2010/main" val="1329885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summing up t tire for each stint, which is dependent on the age and compound of the tire, and then we are summing up all the stints. Subject to the total length of the stints equaling the total length of the race. Stints must be positive integers and the index must be greater than or equal to 1 and less than  or equal to the total number of stints.</a:t>
            </a:r>
          </a:p>
        </p:txBody>
      </p:sp>
      <p:sp>
        <p:nvSpPr>
          <p:cNvPr id="4" name="Slide Number Placeholder 3"/>
          <p:cNvSpPr>
            <a:spLocks noGrp="1"/>
          </p:cNvSpPr>
          <p:nvPr>
            <p:ph type="sldNum" sz="quarter" idx="5"/>
          </p:nvPr>
        </p:nvSpPr>
        <p:spPr/>
        <p:txBody>
          <a:bodyPr/>
          <a:lstStyle/>
          <a:p>
            <a:fld id="{42E985B5-E157-2749-A284-78D3E8D26FED}" type="slidenum">
              <a:rPr lang="en-US" smtClean="0"/>
              <a:t>24</a:t>
            </a:fld>
            <a:endParaRPr lang="en-US"/>
          </a:p>
        </p:txBody>
      </p:sp>
    </p:spTree>
    <p:extLst>
      <p:ext uri="{BB962C8B-B14F-4D97-AF65-F5344CB8AC3E}">
        <p14:creationId xmlns:p14="http://schemas.microsoft.com/office/powerpoint/2010/main" val="1526240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985B5-E157-2749-A284-78D3E8D26FED}" type="slidenum">
              <a:rPr lang="en-US" smtClean="0"/>
              <a:t>27</a:t>
            </a:fld>
            <a:endParaRPr lang="en-US"/>
          </a:p>
        </p:txBody>
      </p:sp>
    </p:spTree>
    <p:extLst>
      <p:ext uri="{BB962C8B-B14F-4D97-AF65-F5344CB8AC3E}">
        <p14:creationId xmlns:p14="http://schemas.microsoft.com/office/powerpoint/2010/main" val="1879313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E985B5-E157-2749-A284-78D3E8D26FED}" type="slidenum">
              <a:rPr lang="en-US" smtClean="0"/>
              <a:t>30</a:t>
            </a:fld>
            <a:endParaRPr lang="en-US"/>
          </a:p>
        </p:txBody>
      </p:sp>
    </p:spTree>
    <p:extLst>
      <p:ext uri="{BB962C8B-B14F-4D97-AF65-F5344CB8AC3E}">
        <p14:creationId xmlns:p14="http://schemas.microsoft.com/office/powerpoint/2010/main" val="345527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spcBef>
                <a:spcPts val="3500"/>
              </a:spcBef>
              <a:buFont typeface="Arial" panose="020B0604020202020204" pitchFamily="34" charset="0"/>
              <a:buChar char="•"/>
            </a:pPr>
            <a:r>
              <a:rPr lang="en-US" sz="1200" dirty="0">
                <a:cs typeface="Calibri"/>
              </a:rPr>
              <a:t>Entering the 13th race of the 2022 F1 season Charles Leclerc of Ferrari trailed Max Verstappen of Red Bull Racing by 63 points in the standings</a:t>
            </a:r>
            <a:endParaRPr lang="en-US" dirty="0">
              <a:cs typeface="Calibri" panose="020F0502020204030204"/>
            </a:endParaRPr>
          </a:p>
          <a:p>
            <a:pPr indent="-228600">
              <a:spcBef>
                <a:spcPts val="3500"/>
              </a:spcBef>
              <a:buFont typeface="Arial" panose="020B0604020202020204" pitchFamily="34" charset="0"/>
              <a:buChar char="•"/>
            </a:pPr>
            <a:r>
              <a:rPr lang="en-US" sz="1200" dirty="0">
                <a:cs typeface="Calibri"/>
              </a:rPr>
              <a:t>A strong result from Leclerc was essential as he needed to start closing the gap on Verstappen</a:t>
            </a:r>
          </a:p>
          <a:p>
            <a:pPr indent="-228600">
              <a:spcBef>
                <a:spcPts val="3500"/>
              </a:spcBef>
              <a:buFont typeface="Arial" panose="020B0604020202020204" pitchFamily="34" charset="0"/>
              <a:buChar char="•"/>
            </a:pPr>
            <a:r>
              <a:rPr lang="en-US" sz="1200" dirty="0">
                <a:cs typeface="Calibri"/>
              </a:rPr>
              <a:t>The weekend started well, Leclerc qualified third and Verstappen was a distant tenth</a:t>
            </a:r>
          </a:p>
          <a:p>
            <a:pPr indent="-228600">
              <a:spcBef>
                <a:spcPts val="3500"/>
              </a:spcBef>
              <a:buFont typeface="Arial" panose="020B0604020202020204" pitchFamily="34" charset="0"/>
              <a:buChar char="•"/>
            </a:pPr>
            <a:r>
              <a:rPr lang="en-US" sz="1200" dirty="0">
                <a:cs typeface="Calibri"/>
              </a:rPr>
              <a:t>But by the end of the race Sunday, Verstappen stood atop the podium and Leclerc was sixth</a:t>
            </a:r>
          </a:p>
          <a:p>
            <a:pPr indent="-228600">
              <a:buFont typeface="Arial" panose="020B0604020202020204" pitchFamily="34" charset="0"/>
              <a:buChar char="•"/>
            </a:pPr>
            <a:endParaRPr lang="en-US" sz="1200" dirty="0">
              <a:cs typeface="Calibri"/>
            </a:endParaRPr>
          </a:p>
          <a:p>
            <a:endParaRPr lang="en-US" dirty="0"/>
          </a:p>
        </p:txBody>
      </p:sp>
      <p:sp>
        <p:nvSpPr>
          <p:cNvPr id="4" name="Slide Number Placeholder 3"/>
          <p:cNvSpPr>
            <a:spLocks noGrp="1"/>
          </p:cNvSpPr>
          <p:nvPr>
            <p:ph type="sldNum" sz="quarter" idx="5"/>
          </p:nvPr>
        </p:nvSpPr>
        <p:spPr/>
        <p:txBody>
          <a:bodyPr/>
          <a:lstStyle/>
          <a:p>
            <a:fld id="{42E985B5-E157-2749-A284-78D3E8D26FED}" type="slidenum">
              <a:rPr lang="en-US" smtClean="0"/>
              <a:t>4</a:t>
            </a:fld>
            <a:endParaRPr lang="en-US"/>
          </a:p>
        </p:txBody>
      </p:sp>
    </p:spTree>
    <p:extLst>
      <p:ext uri="{BB962C8B-B14F-4D97-AF65-F5344CB8AC3E}">
        <p14:creationId xmlns:p14="http://schemas.microsoft.com/office/powerpoint/2010/main" val="102621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www.motorsportmagazine.com</a:t>
            </a:r>
            <a:r>
              <a:rPr lang="en-US" dirty="0"/>
              <a:t>/articles/single-seaters/f1/red-bull-and-mercedes-show-the-assertive-strategy-that-wins-titles-hungarian-gp-data-analysis/?v=79cba1185463</a:t>
            </a:r>
          </a:p>
        </p:txBody>
      </p:sp>
      <p:sp>
        <p:nvSpPr>
          <p:cNvPr id="4" name="Slide Number Placeholder 3"/>
          <p:cNvSpPr>
            <a:spLocks noGrp="1"/>
          </p:cNvSpPr>
          <p:nvPr>
            <p:ph type="sldNum" sz="quarter" idx="5"/>
          </p:nvPr>
        </p:nvSpPr>
        <p:spPr/>
        <p:txBody>
          <a:bodyPr/>
          <a:lstStyle/>
          <a:p>
            <a:fld id="{42E985B5-E157-2749-A284-78D3E8D26FED}" type="slidenum">
              <a:rPr lang="en-US" smtClean="0"/>
              <a:t>6</a:t>
            </a:fld>
            <a:endParaRPr lang="en-US"/>
          </a:p>
        </p:txBody>
      </p:sp>
    </p:spTree>
    <p:extLst>
      <p:ext uri="{BB962C8B-B14F-4D97-AF65-F5344CB8AC3E}">
        <p14:creationId xmlns:p14="http://schemas.microsoft.com/office/powerpoint/2010/main" val="1115602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Disaster is a “relative term.” F1 is an affluent and precise sport. Teams spend hundreds of millions of dollars each season just so that a car can go around the track hundredth of a second faster, so mistakes are measured in seconds.</a:t>
            </a:r>
          </a:p>
        </p:txBody>
      </p:sp>
      <p:sp>
        <p:nvSpPr>
          <p:cNvPr id="4" name="Slide Number Placeholder 3"/>
          <p:cNvSpPr>
            <a:spLocks noGrp="1"/>
          </p:cNvSpPr>
          <p:nvPr>
            <p:ph type="sldNum" sz="quarter" idx="5"/>
          </p:nvPr>
        </p:nvSpPr>
        <p:spPr/>
        <p:txBody>
          <a:bodyPr/>
          <a:lstStyle/>
          <a:p>
            <a:fld id="{42E985B5-E157-2749-A284-78D3E8D26FED}" type="slidenum">
              <a:rPr lang="en-US" smtClean="0"/>
              <a:t>9</a:t>
            </a:fld>
            <a:endParaRPr lang="en-US"/>
          </a:p>
        </p:txBody>
      </p:sp>
    </p:spTree>
    <p:extLst>
      <p:ext uri="{BB962C8B-B14F-4D97-AF65-F5344CB8AC3E}">
        <p14:creationId xmlns:p14="http://schemas.microsoft.com/office/powerpoint/2010/main" val="342727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Takeaways:</a:t>
            </a:r>
            <a:endParaRPr lang="en-US" sz="2400" u="sng" dirty="0">
              <a:latin typeface="Calibri Light"/>
              <a:ea typeface="+mn-lt"/>
              <a:cs typeface="+mn-lt"/>
            </a:endParaRPr>
          </a:p>
          <a:p>
            <a:pPr marL="514350" indent="-514350">
              <a:buAutoNum type="arabicPeriod"/>
            </a:pPr>
            <a:r>
              <a:rPr lang="en-US" sz="1200" dirty="0">
                <a:latin typeface="Calibri Light"/>
                <a:ea typeface="+mn-lt"/>
                <a:cs typeface="+mn-lt"/>
              </a:rPr>
              <a:t>Drivers must make at least one pit stop during each race</a:t>
            </a:r>
          </a:p>
          <a:p>
            <a:pPr marL="514350" indent="-514350">
              <a:buAutoNum type="arabicPeriod"/>
            </a:pPr>
            <a:r>
              <a:rPr lang="en-US" sz="1200" dirty="0">
                <a:latin typeface="Calibri Light"/>
                <a:ea typeface="+mn-lt"/>
                <a:cs typeface="+mn-lt"/>
              </a:rPr>
              <a:t>Drivers must use at least two of the three tire compounds </a:t>
            </a:r>
          </a:p>
          <a:p>
            <a:pPr marL="514350" indent="-514350">
              <a:buAutoNum type="arabicPeriod"/>
            </a:pPr>
            <a:r>
              <a:rPr lang="en-US" sz="1200" dirty="0">
                <a:latin typeface="Calibri Light"/>
                <a:ea typeface="+mn-lt"/>
                <a:cs typeface="+mn-lt"/>
              </a:rPr>
              <a:t>Pit stops can occur during any lap and there is no limit on the length of the number of laps between stops. The number of laps between stops is referred to as a stint</a:t>
            </a:r>
            <a:endParaRPr lang="en-US" sz="1200" dirty="0">
              <a:latin typeface="Calibri Light"/>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42E985B5-E157-2749-A284-78D3E8D26FED}" type="slidenum">
              <a:rPr lang="en-US" smtClean="0"/>
              <a:t>10</a:t>
            </a:fld>
            <a:endParaRPr lang="en-US"/>
          </a:p>
        </p:txBody>
      </p:sp>
    </p:spTree>
    <p:extLst>
      <p:ext uri="{BB962C8B-B14F-4D97-AF65-F5344CB8AC3E}">
        <p14:creationId xmlns:p14="http://schemas.microsoft.com/office/powerpoint/2010/main" val="3588866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press.pirelli.com</a:t>
            </a:r>
            <a:r>
              <a:rPr lang="en-US" dirty="0"/>
              <a:t>/2022-hungarian-grand-prix---</a:t>
            </a:r>
            <a:r>
              <a:rPr lang="en-US" dirty="0" err="1"/>
              <a:t>sunday</a:t>
            </a:r>
            <a:r>
              <a:rPr lang="en-US" dirty="0"/>
              <a:t>/</a:t>
            </a:r>
          </a:p>
          <a:p>
            <a:endParaRPr lang="en-US" dirty="0"/>
          </a:p>
        </p:txBody>
      </p:sp>
      <p:sp>
        <p:nvSpPr>
          <p:cNvPr id="4" name="Slide Number Placeholder 3"/>
          <p:cNvSpPr>
            <a:spLocks noGrp="1"/>
          </p:cNvSpPr>
          <p:nvPr>
            <p:ph type="sldNum" sz="quarter" idx="5"/>
          </p:nvPr>
        </p:nvSpPr>
        <p:spPr/>
        <p:txBody>
          <a:bodyPr/>
          <a:lstStyle/>
          <a:p>
            <a:fld id="{42E985B5-E157-2749-A284-78D3E8D26FED}" type="slidenum">
              <a:rPr lang="en-US" smtClean="0"/>
              <a:t>12</a:t>
            </a:fld>
            <a:endParaRPr lang="en-US"/>
          </a:p>
        </p:txBody>
      </p:sp>
    </p:spTree>
    <p:extLst>
      <p:ext uri="{BB962C8B-B14F-4D97-AF65-F5344CB8AC3E}">
        <p14:creationId xmlns:p14="http://schemas.microsoft.com/office/powerpoint/2010/main" val="4043680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press.pirelli.com</a:t>
            </a:r>
            <a:r>
              <a:rPr lang="en-US" dirty="0"/>
              <a:t>/2022-hungarian-grand-prix---</a:t>
            </a:r>
            <a:r>
              <a:rPr lang="en-US" dirty="0" err="1"/>
              <a:t>sunday</a:t>
            </a:r>
            <a:r>
              <a:rPr lang="en-US" dirty="0"/>
              <a:t>/</a:t>
            </a:r>
          </a:p>
          <a:p>
            <a:endParaRPr lang="en-US" dirty="0"/>
          </a:p>
          <a:p>
            <a:r>
              <a:rPr lang="en-US" dirty="0"/>
              <a:t>We see teams take different strategies that Pirelli recommended</a:t>
            </a:r>
          </a:p>
          <a:p>
            <a:r>
              <a:rPr lang="en-US" dirty="0"/>
              <a:t>And then we see Leclerc, who took none of these.</a:t>
            </a:r>
          </a:p>
          <a:p>
            <a:r>
              <a:rPr lang="en-US" dirty="0"/>
              <a:t>Let’s find out why and what it takes to be a </a:t>
            </a:r>
            <a:r>
              <a:rPr lang="en-US"/>
              <a:t>strategy engineer</a:t>
            </a:r>
            <a:endParaRPr lang="en-US" dirty="0"/>
          </a:p>
        </p:txBody>
      </p:sp>
      <p:sp>
        <p:nvSpPr>
          <p:cNvPr id="4" name="Slide Number Placeholder 3"/>
          <p:cNvSpPr>
            <a:spLocks noGrp="1"/>
          </p:cNvSpPr>
          <p:nvPr>
            <p:ph type="sldNum" sz="quarter" idx="5"/>
          </p:nvPr>
        </p:nvSpPr>
        <p:spPr/>
        <p:txBody>
          <a:bodyPr/>
          <a:lstStyle/>
          <a:p>
            <a:fld id="{42E985B5-E157-2749-A284-78D3E8D26FED}" type="slidenum">
              <a:rPr lang="en-US" smtClean="0"/>
              <a:t>13</a:t>
            </a:fld>
            <a:endParaRPr lang="en-US"/>
          </a:p>
        </p:txBody>
      </p:sp>
    </p:spTree>
    <p:extLst>
      <p:ext uri="{BB962C8B-B14F-4D97-AF65-F5344CB8AC3E}">
        <p14:creationId xmlns:p14="http://schemas.microsoft.com/office/powerpoint/2010/main" val="831557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985B5-E157-2749-A284-78D3E8D26FED}" type="slidenum">
              <a:rPr lang="en-US" smtClean="0"/>
              <a:t>16</a:t>
            </a:fld>
            <a:endParaRPr lang="en-US"/>
          </a:p>
        </p:txBody>
      </p:sp>
    </p:spTree>
    <p:extLst>
      <p:ext uri="{BB962C8B-B14F-4D97-AF65-F5344CB8AC3E}">
        <p14:creationId xmlns:p14="http://schemas.microsoft.com/office/powerpoint/2010/main" val="64732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E985B5-E157-2749-A284-78D3E8D26FED}" type="slidenum">
              <a:rPr lang="en-US" smtClean="0"/>
              <a:t>17</a:t>
            </a:fld>
            <a:endParaRPr lang="en-US"/>
          </a:p>
        </p:txBody>
      </p:sp>
    </p:spTree>
    <p:extLst>
      <p:ext uri="{BB962C8B-B14F-4D97-AF65-F5344CB8AC3E}">
        <p14:creationId xmlns:p14="http://schemas.microsoft.com/office/powerpoint/2010/main" val="376886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5A541C-54C8-0E48-943D-3E09EB62B019}" type="datetime1">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6984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13D96-8A4E-F845-8A71-DFE794EBF69C}" type="datetime1">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8767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803604-987E-5846-96F4-F7F2EA4E4EB5}" type="datetime1">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8204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B6762E-A998-0E45-95A5-788062661344}" type="datetime1">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32285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8CF6A4-88CE-2E43-9624-747EFEEBAC0D}" type="datetime1">
              <a:rPr lang="en-US" smtClean="0"/>
              <a:t>3/9/23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3273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DC4FB7-01D9-344F-9AB1-EFC159B7D37F}" type="datetime1">
              <a:rPr lang="en-US" smtClean="0"/>
              <a:t>3/9/23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3824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E5F1A7-96F0-BC44-B7F6-43351040F914}" type="datetime1">
              <a:rPr lang="en-US" smtClean="0"/>
              <a:t>3/9/23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6503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1936245-E6C2-8B48-98D5-2792037A382D}" type="datetime1">
              <a:rPr lang="en-US" smtClean="0"/>
              <a:t>3/9/23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6519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1558C-98AF-4749-9EB6-4DF9F221EC79}" type="datetime1">
              <a:rPr lang="en-US" smtClean="0"/>
              <a:t>3/9/23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514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8926DB-93AD-E946-BF4C-7FB38F83B46A}" type="datetime1">
              <a:rPr lang="en-US" smtClean="0"/>
              <a:t>3/9/23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990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2AE55E-F758-7F49-8B3F-73C8F20B48A9}" type="datetime1">
              <a:rPr lang="en-US" smtClean="0"/>
              <a:t>3/9/23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96805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6AEC9-8EF2-E843-83A0-BE6A52190537}" type="datetime1">
              <a:rPr lang="en-US" smtClean="0"/>
              <a:t>3/9/23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633657101"/>
      </p:ext>
    </p:extLst>
  </p:cSld>
  <p:clrMap bg1="dk1" tx1="lt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https://www.formula1.com/content/dam/fom-website/Upgrade/PortugalManualUploads/Sunday/Cumulative-Tyre-Curves.jpg.transform/9col/image.jp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https://www.formula1.com/content/dam/fom-website/Upgrade/PortugalManualUploads/Sunday/Cumulative-Tyre-Curves.jpg.transform/9col/image.jpg" TargetMode="Externa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0.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18/10/relationships/comments" Target="../comments/modernComment_132_397867EC.xml"/><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123_22F7DD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TUMFTM/race-simulation" TargetMode="External"/><Relationship Id="rId3" Type="http://schemas.openxmlformats.org/officeDocument/2006/relationships/hyperlink" Target="https://www.mdpi.com/2076-3417/10/12/4229" TargetMode="External"/><Relationship Id="rId7" Type="http://schemas.openxmlformats.org/officeDocument/2006/relationships/hyperlink" Target="https://www.formula1.com/en/latest/article.strategy-guide-what-are-the-possible-race-strategies-for-the-portuguese.QD1Mt2DmtE3A4las99xyZ.html" TargetMode="External"/><Relationship Id="rId2" Type="http://schemas.openxmlformats.org/officeDocument/2006/relationships/hyperlink" Target="http://www.cbeaume.com/download/MATH3001_Formula1.pdf" TargetMode="External"/><Relationship Id="rId1" Type="http://schemas.openxmlformats.org/officeDocument/2006/relationships/slideLayout" Target="../slideLayouts/slideLayout2.xml"/><Relationship Id="rId6" Type="http://schemas.openxmlformats.org/officeDocument/2006/relationships/hyperlink" Target="https://www.nytimes.com/2022/10/06/sports/autoracing/f1-tires-racing.html" TargetMode="External"/><Relationship Id="rId5" Type="http://schemas.openxmlformats.org/officeDocument/2006/relationships/hyperlink" Target="https://www.fia.com/events/fia-formula-one-world-championship/season-2022/saudi-arabian-grand-prix/eventtiming" TargetMode="External"/><Relationship Id="rId4" Type="http://schemas.openxmlformats.org/officeDocument/2006/relationships/hyperlink" Target="https://www.liebertpub.com/doi/10.1089/big.2014.0018"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16B1A-C42F-4873-56E3-0476B756405A}"/>
              </a:ext>
            </a:extLst>
          </p:cNvPr>
          <p:cNvSpPr>
            <a:spLocks noGrp="1"/>
          </p:cNvSpPr>
          <p:nvPr>
            <p:ph type="ctrTitle"/>
          </p:nvPr>
        </p:nvSpPr>
        <p:spPr>
          <a:xfrm>
            <a:off x="359740" y="1174914"/>
            <a:ext cx="3958166" cy="2389583"/>
          </a:xfrm>
        </p:spPr>
        <p:txBody>
          <a:bodyPr anchor="b">
            <a:normAutofit/>
          </a:bodyPr>
          <a:lstStyle/>
          <a:p>
            <a:pPr algn="l"/>
            <a:r>
              <a:rPr lang="en-US" sz="4800" dirty="0">
                <a:cs typeface="Calibri Light"/>
              </a:rPr>
              <a:t>Formula 1 Race Strategy Optimization</a:t>
            </a:r>
            <a:endParaRPr lang="en-US" sz="4800" dirty="0"/>
          </a:p>
        </p:txBody>
      </p:sp>
      <p:sp>
        <p:nvSpPr>
          <p:cNvPr id="3" name="Subtitle 2">
            <a:extLst>
              <a:ext uri="{FF2B5EF4-FFF2-40B4-BE49-F238E27FC236}">
                <a16:creationId xmlns:a16="http://schemas.microsoft.com/office/drawing/2014/main" id="{66B7AB2A-2E38-7939-C008-CBA08AF7D181}"/>
              </a:ext>
            </a:extLst>
          </p:cNvPr>
          <p:cNvSpPr>
            <a:spLocks noGrp="1"/>
          </p:cNvSpPr>
          <p:nvPr>
            <p:ph type="subTitle" idx="1"/>
          </p:nvPr>
        </p:nvSpPr>
        <p:spPr>
          <a:xfrm>
            <a:off x="359739" y="4005818"/>
            <a:ext cx="4023359" cy="2389583"/>
          </a:xfrm>
        </p:spPr>
        <p:txBody>
          <a:bodyPr vert="horz" lIns="91440" tIns="45720" rIns="91440" bIns="45720" rtlCol="0">
            <a:normAutofit lnSpcReduction="10000"/>
          </a:bodyPr>
          <a:lstStyle/>
          <a:p>
            <a:pPr algn="l"/>
            <a:r>
              <a:rPr lang="en-US" sz="3200" b="1" i="1" dirty="0">
                <a:cs typeface="Calibri"/>
              </a:rPr>
              <a:t>Understanding the “Ferrari Disaster”</a:t>
            </a:r>
          </a:p>
          <a:p>
            <a:pPr algn="l"/>
            <a:endParaRPr lang="en-US" sz="1900" dirty="0">
              <a:cs typeface="Calibri"/>
            </a:endParaRPr>
          </a:p>
          <a:p>
            <a:pPr algn="l"/>
            <a:r>
              <a:rPr lang="en-US" sz="1900" b="1" dirty="0">
                <a:cs typeface="Calibri"/>
              </a:rPr>
              <a:t>MSCA 32013 – Optimization and Simulation Methods for Analytics</a:t>
            </a:r>
          </a:p>
          <a:p>
            <a:pPr algn="l"/>
            <a:r>
              <a:rPr lang="en-US" sz="1900" dirty="0">
                <a:cs typeface="Calibri"/>
              </a:rPr>
              <a:t>Ben </a:t>
            </a:r>
            <a:r>
              <a:rPr lang="en-US" sz="1900" dirty="0" err="1">
                <a:cs typeface="Calibri"/>
              </a:rPr>
              <a:t>Ossyra</a:t>
            </a:r>
            <a:r>
              <a:rPr lang="en-US" sz="1900" dirty="0">
                <a:cs typeface="Calibri"/>
              </a:rPr>
              <a:t>, Peter </a:t>
            </a:r>
            <a:r>
              <a:rPr lang="en-US" sz="1900" dirty="0" err="1">
                <a:cs typeface="Calibri"/>
              </a:rPr>
              <a:t>Pezon</a:t>
            </a:r>
            <a:r>
              <a:rPr lang="en-US" sz="1900" dirty="0">
                <a:cs typeface="Calibri"/>
              </a:rPr>
              <a:t>, Yawen Zhang</a:t>
            </a:r>
          </a:p>
        </p:txBody>
      </p:sp>
      <p:pic>
        <p:nvPicPr>
          <p:cNvPr id="4" name="Picture 4" descr="A red race car on a track&#10;&#10;Description automatically generated">
            <a:extLst>
              <a:ext uri="{FF2B5EF4-FFF2-40B4-BE49-F238E27FC236}">
                <a16:creationId xmlns:a16="http://schemas.microsoft.com/office/drawing/2014/main" id="{D8A07326-62EB-54F7-2CB9-ACA42F929018}"/>
              </a:ext>
            </a:extLst>
          </p:cNvPr>
          <p:cNvPicPr>
            <a:picLocks noChangeAspect="1"/>
          </p:cNvPicPr>
          <p:nvPr/>
        </p:nvPicPr>
        <p:blipFill rotWithShape="1">
          <a:blip r:embed="rId3"/>
          <a:srcRect l="2284" r="37648"/>
          <a:stretch/>
        </p:blipFill>
        <p:spPr>
          <a:xfrm>
            <a:off x="4868487" y="10"/>
            <a:ext cx="7323513" cy="6857990"/>
          </a:xfrm>
          <a:prstGeom prst="rect">
            <a:avLst/>
          </a:prstGeom>
        </p:spPr>
      </p:pic>
    </p:spTree>
    <p:extLst>
      <p:ext uri="{BB962C8B-B14F-4D97-AF65-F5344CB8AC3E}">
        <p14:creationId xmlns:p14="http://schemas.microsoft.com/office/powerpoint/2010/main" val="1259036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0197-8702-19A8-3998-BA02C437B0A8}"/>
              </a:ext>
            </a:extLst>
          </p:cNvPr>
          <p:cNvSpPr>
            <a:spLocks noGrp="1"/>
          </p:cNvSpPr>
          <p:nvPr>
            <p:ph type="title"/>
          </p:nvPr>
        </p:nvSpPr>
        <p:spPr>
          <a:xfrm>
            <a:off x="838200" y="681151"/>
            <a:ext cx="10515600" cy="1325563"/>
          </a:xfrm>
        </p:spPr>
        <p:txBody>
          <a:bodyPr>
            <a:normAutofit/>
          </a:bodyPr>
          <a:lstStyle/>
          <a:p>
            <a:r>
              <a:rPr lang="en-US" dirty="0"/>
              <a:t>Drivers are given a set of tires</a:t>
            </a:r>
            <a:br>
              <a:rPr lang="en-US" dirty="0"/>
            </a:br>
            <a:r>
              <a:rPr lang="en-US" dirty="0"/>
              <a:t>each race weekend</a:t>
            </a:r>
          </a:p>
        </p:txBody>
      </p:sp>
      <p:sp>
        <p:nvSpPr>
          <p:cNvPr id="5" name="Slide Number Placeholder 4">
            <a:extLst>
              <a:ext uri="{FF2B5EF4-FFF2-40B4-BE49-F238E27FC236}">
                <a16:creationId xmlns:a16="http://schemas.microsoft.com/office/drawing/2014/main" id="{30C9262D-C4BC-91B4-5C0E-659269956440}"/>
              </a:ext>
            </a:extLst>
          </p:cNvPr>
          <p:cNvSpPr>
            <a:spLocks noGrp="1"/>
          </p:cNvSpPr>
          <p:nvPr>
            <p:ph type="sldNum" sz="quarter" idx="12"/>
          </p:nvPr>
        </p:nvSpPr>
        <p:spPr/>
        <p:txBody>
          <a:bodyPr/>
          <a:lstStyle/>
          <a:p>
            <a:fld id="{48F63A3B-78C7-47BE-AE5E-E10140E04643}" type="slidenum">
              <a:rPr lang="en-US" smtClean="0"/>
              <a:t>10</a:t>
            </a:fld>
            <a:endParaRPr lang="en-US"/>
          </a:p>
        </p:txBody>
      </p:sp>
      <p:sp>
        <p:nvSpPr>
          <p:cNvPr id="10" name="TextBox 9">
            <a:extLst>
              <a:ext uri="{FF2B5EF4-FFF2-40B4-BE49-F238E27FC236}">
                <a16:creationId xmlns:a16="http://schemas.microsoft.com/office/drawing/2014/main" id="{A2B30870-B89B-A26B-F9D4-08EBB59C0D5E}"/>
              </a:ext>
            </a:extLst>
          </p:cNvPr>
          <p:cNvSpPr txBox="1"/>
          <p:nvPr/>
        </p:nvSpPr>
        <p:spPr>
          <a:xfrm>
            <a:off x="838200" y="2393477"/>
            <a:ext cx="10413357" cy="1723549"/>
          </a:xfrm>
          <a:prstGeom prst="rect">
            <a:avLst/>
          </a:prstGeom>
          <a:noFill/>
        </p:spPr>
        <p:txBody>
          <a:bodyPr wrap="square">
            <a:spAutoFit/>
          </a:bodyPr>
          <a:lstStyle/>
          <a:p>
            <a:pPr marL="285750" indent="-285750">
              <a:buFont typeface="Arial" panose="020B0604020202020204" pitchFamily="34" charset="0"/>
              <a:buChar char="•"/>
            </a:pPr>
            <a:r>
              <a:rPr lang="en-US" sz="2200" b="0" i="0" dirty="0">
                <a:solidFill>
                  <a:schemeClr val="tx2"/>
                </a:solidFill>
                <a:effectLst/>
              </a:rPr>
              <a:t>Pirelli “nominates” a set of compounds for the weekend as hard, medium, and soft.</a:t>
            </a:r>
          </a:p>
          <a:p>
            <a:pPr marL="285750" indent="-285750">
              <a:buFont typeface="Arial" panose="020B0604020202020204" pitchFamily="34" charset="0"/>
              <a:buChar char="•"/>
            </a:pPr>
            <a:r>
              <a:rPr lang="en-US" sz="2200" b="0" i="0" dirty="0">
                <a:solidFill>
                  <a:schemeClr val="tx2"/>
                </a:solidFill>
                <a:effectLst/>
              </a:rPr>
              <a:t>One set of the soft tires is set aside for Q3.</a:t>
            </a:r>
          </a:p>
          <a:p>
            <a:pPr marL="285750" indent="-285750">
              <a:buFont typeface="Arial" panose="020B0604020202020204" pitchFamily="34" charset="0"/>
              <a:buChar char="•"/>
            </a:pPr>
            <a:r>
              <a:rPr lang="en-US" sz="2200" dirty="0">
                <a:solidFill>
                  <a:schemeClr val="tx2"/>
                </a:solidFill>
              </a:rPr>
              <a:t>Two</a:t>
            </a:r>
            <a:r>
              <a:rPr lang="en-US" sz="2200" b="0" i="0" dirty="0">
                <a:solidFill>
                  <a:schemeClr val="tx2"/>
                </a:solidFill>
                <a:effectLst/>
              </a:rPr>
              <a:t> sets of medium and hard tires are kept for the race. </a:t>
            </a:r>
          </a:p>
          <a:p>
            <a:pPr marL="285750" indent="-285750">
              <a:buFont typeface="Arial" panose="020B0604020202020204" pitchFamily="34" charset="0"/>
              <a:buChar char="•"/>
            </a:pPr>
            <a:r>
              <a:rPr lang="en-US" sz="2200" b="0" i="0" dirty="0">
                <a:solidFill>
                  <a:schemeClr val="tx2"/>
                </a:solidFill>
                <a:effectLst/>
              </a:rPr>
              <a:t>Cars must race on any 2 dry compounds.</a:t>
            </a:r>
          </a:p>
          <a:p>
            <a:endParaRPr lang="en-US" dirty="0">
              <a:solidFill>
                <a:schemeClr val="tx2"/>
              </a:solidFill>
            </a:endParaRPr>
          </a:p>
        </p:txBody>
      </p:sp>
      <p:graphicFrame>
        <p:nvGraphicFramePr>
          <p:cNvPr id="7" name="Table 7">
            <a:extLst>
              <a:ext uri="{FF2B5EF4-FFF2-40B4-BE49-F238E27FC236}">
                <a16:creationId xmlns:a16="http://schemas.microsoft.com/office/drawing/2014/main" id="{756231B8-C23F-3C25-2761-F6F86E6E1DDE}"/>
              </a:ext>
            </a:extLst>
          </p:cNvPr>
          <p:cNvGraphicFramePr>
            <a:graphicFrameLocks noGrp="1"/>
          </p:cNvGraphicFramePr>
          <p:nvPr>
            <p:extLst>
              <p:ext uri="{D42A27DB-BD31-4B8C-83A1-F6EECF244321}">
                <p14:modId xmlns:p14="http://schemas.microsoft.com/office/powerpoint/2010/main" val="3127260610"/>
              </p:ext>
            </p:extLst>
          </p:nvPr>
        </p:nvGraphicFramePr>
        <p:xfrm>
          <a:off x="2045048" y="4246038"/>
          <a:ext cx="7999660" cy="1483360"/>
        </p:xfrm>
        <a:graphic>
          <a:graphicData uri="http://schemas.openxmlformats.org/drawingml/2006/table">
            <a:tbl>
              <a:tblPr firstRow="1" bandRow="1">
                <a:tableStyleId>{5202B0CA-FC54-4496-8BCA-5EF66A818D29}</a:tableStyleId>
              </a:tblPr>
              <a:tblGrid>
                <a:gridCol w="1012142">
                  <a:extLst>
                    <a:ext uri="{9D8B030D-6E8A-4147-A177-3AD203B41FA5}">
                      <a16:colId xmlns:a16="http://schemas.microsoft.com/office/drawing/2014/main" val="3053625265"/>
                    </a:ext>
                  </a:extLst>
                </a:gridCol>
                <a:gridCol w="1331088">
                  <a:extLst>
                    <a:ext uri="{9D8B030D-6E8A-4147-A177-3AD203B41FA5}">
                      <a16:colId xmlns:a16="http://schemas.microsoft.com/office/drawing/2014/main" val="281784474"/>
                    </a:ext>
                  </a:extLst>
                </a:gridCol>
                <a:gridCol w="717631">
                  <a:extLst>
                    <a:ext uri="{9D8B030D-6E8A-4147-A177-3AD203B41FA5}">
                      <a16:colId xmlns:a16="http://schemas.microsoft.com/office/drawing/2014/main" val="3101095823"/>
                    </a:ext>
                  </a:extLst>
                </a:gridCol>
                <a:gridCol w="4938799">
                  <a:extLst>
                    <a:ext uri="{9D8B030D-6E8A-4147-A177-3AD203B41FA5}">
                      <a16:colId xmlns:a16="http://schemas.microsoft.com/office/drawing/2014/main" val="2596106352"/>
                    </a:ext>
                  </a:extLst>
                </a:gridCol>
              </a:tblGrid>
              <a:tr h="370840">
                <a:tc>
                  <a:txBody>
                    <a:bodyPr/>
                    <a:lstStyle/>
                    <a:p>
                      <a:r>
                        <a:rPr lang="en-US" dirty="0"/>
                        <a:t>Tire</a:t>
                      </a:r>
                    </a:p>
                  </a:txBody>
                  <a:tcPr/>
                </a:tc>
                <a:tc>
                  <a:txBody>
                    <a:bodyPr/>
                    <a:lstStyle/>
                    <a:p>
                      <a:r>
                        <a:rPr lang="en-US" dirty="0"/>
                        <a:t>Compound</a:t>
                      </a:r>
                    </a:p>
                  </a:txBody>
                  <a:tcPr/>
                </a:tc>
                <a:tc>
                  <a:txBody>
                    <a:bodyPr/>
                    <a:lstStyle/>
                    <a:p>
                      <a:r>
                        <a:rPr lang="en-US" dirty="0"/>
                        <a:t>Sets</a:t>
                      </a:r>
                    </a:p>
                  </a:txBody>
                  <a:tcPr/>
                </a:tc>
                <a:tc>
                  <a:txBody>
                    <a:bodyPr/>
                    <a:lstStyle/>
                    <a:p>
                      <a:r>
                        <a:rPr lang="en-US" dirty="0"/>
                        <a:t>Notes</a:t>
                      </a:r>
                    </a:p>
                  </a:txBody>
                  <a:tcPr/>
                </a:tc>
                <a:extLst>
                  <a:ext uri="{0D108BD9-81ED-4DB2-BD59-A6C34878D82A}">
                    <a16:rowId xmlns:a16="http://schemas.microsoft.com/office/drawing/2014/main" val="3799513039"/>
                  </a:ext>
                </a:extLst>
              </a:tr>
              <a:tr h="370840">
                <a:tc>
                  <a:txBody>
                    <a:bodyPr/>
                    <a:lstStyle/>
                    <a:p>
                      <a:r>
                        <a:rPr lang="en-US" b="1" dirty="0">
                          <a:solidFill>
                            <a:srgbClr val="C00000"/>
                          </a:solidFill>
                        </a:rPr>
                        <a:t>Soft</a:t>
                      </a:r>
                      <a:endParaRPr lang="en-US" b="1" dirty="0"/>
                    </a:p>
                  </a:txBody>
                  <a:tcPr/>
                </a:tc>
                <a:tc>
                  <a:txBody>
                    <a:bodyPr/>
                    <a:lstStyle/>
                    <a:p>
                      <a:r>
                        <a:rPr lang="en-US" b="1" dirty="0">
                          <a:solidFill>
                            <a:srgbClr val="C00000"/>
                          </a:solidFill>
                        </a:rPr>
                        <a:t>C4</a:t>
                      </a:r>
                    </a:p>
                  </a:txBody>
                  <a:tcPr/>
                </a:tc>
                <a:tc>
                  <a:txBody>
                    <a:bodyPr/>
                    <a:lstStyle/>
                    <a:p>
                      <a:r>
                        <a:rPr lang="en-US" dirty="0">
                          <a:solidFill>
                            <a:schemeClr val="bg1"/>
                          </a:solidFill>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Soft tires are the fastest but wear out quite quickly. </a:t>
                      </a:r>
                    </a:p>
                  </a:txBody>
                  <a:tcPr/>
                </a:tc>
                <a:extLst>
                  <a:ext uri="{0D108BD9-81ED-4DB2-BD59-A6C34878D82A}">
                    <a16:rowId xmlns:a16="http://schemas.microsoft.com/office/drawing/2014/main" val="2827162386"/>
                  </a:ext>
                </a:extLst>
              </a:tr>
              <a:tr h="370840">
                <a:tc>
                  <a:txBody>
                    <a:bodyPr/>
                    <a:lstStyle/>
                    <a:p>
                      <a:r>
                        <a:rPr lang="en-US" b="1" dirty="0">
                          <a:solidFill>
                            <a:srgbClr val="FFC000"/>
                          </a:solidFill>
                        </a:rPr>
                        <a:t>Medium</a:t>
                      </a:r>
                    </a:p>
                  </a:txBody>
                  <a:tcPr/>
                </a:tc>
                <a:tc>
                  <a:txBody>
                    <a:bodyPr/>
                    <a:lstStyle/>
                    <a:p>
                      <a:r>
                        <a:rPr lang="en-US" b="1" dirty="0">
                          <a:solidFill>
                            <a:srgbClr val="FFC000"/>
                          </a:solidFill>
                        </a:rPr>
                        <a:t>C3</a:t>
                      </a:r>
                    </a:p>
                  </a:txBody>
                  <a:tcPr/>
                </a:tc>
                <a:tc>
                  <a:txBody>
                    <a:bodyPr/>
                    <a:lstStyle/>
                    <a:p>
                      <a:r>
                        <a:rPr lang="en-US" dirty="0">
                          <a:solidFill>
                            <a:schemeClr val="bg1"/>
                          </a:solidFill>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Medium tires falls somewhere in between.</a:t>
                      </a:r>
                    </a:p>
                  </a:txBody>
                  <a:tcPr/>
                </a:tc>
                <a:extLst>
                  <a:ext uri="{0D108BD9-81ED-4DB2-BD59-A6C34878D82A}">
                    <a16:rowId xmlns:a16="http://schemas.microsoft.com/office/drawing/2014/main" val="1880416829"/>
                  </a:ext>
                </a:extLst>
              </a:tr>
              <a:tr h="370840">
                <a:tc>
                  <a:txBody>
                    <a:bodyPr/>
                    <a:lstStyle/>
                    <a:p>
                      <a:r>
                        <a:rPr lang="en-US" b="1" dirty="0">
                          <a:solidFill>
                            <a:schemeClr val="tx1">
                              <a:lumMod val="50000"/>
                            </a:schemeClr>
                          </a:solidFill>
                        </a:rPr>
                        <a:t>Hard</a:t>
                      </a:r>
                    </a:p>
                  </a:txBody>
                  <a:tcPr/>
                </a:tc>
                <a:tc>
                  <a:txBody>
                    <a:bodyPr/>
                    <a:lstStyle/>
                    <a:p>
                      <a:r>
                        <a:rPr lang="en-US" b="1" dirty="0">
                          <a:solidFill>
                            <a:schemeClr val="tx1">
                              <a:lumMod val="50000"/>
                            </a:schemeClr>
                          </a:solidFill>
                        </a:rPr>
                        <a:t>C2</a:t>
                      </a:r>
                    </a:p>
                  </a:txBody>
                  <a:tcPr/>
                </a:tc>
                <a:tc>
                  <a:txBody>
                    <a:bodyPr/>
                    <a:lstStyle/>
                    <a:p>
                      <a:r>
                        <a:rPr lang="en-US" dirty="0">
                          <a:solidFill>
                            <a:schemeClr val="bg1"/>
                          </a:solidFill>
                        </a:rPr>
                        <a:t>8</a:t>
                      </a:r>
                    </a:p>
                  </a:txBody>
                  <a:tcPr/>
                </a:tc>
                <a:tc>
                  <a:txBody>
                    <a:bodyPr/>
                    <a:lstStyle/>
                    <a:p>
                      <a:r>
                        <a:rPr lang="en-US" sz="1800" dirty="0"/>
                        <a:t>Hard tires are slower but wear slowly. </a:t>
                      </a:r>
                      <a:endParaRPr lang="en-US" dirty="0"/>
                    </a:p>
                  </a:txBody>
                  <a:tcPr/>
                </a:tc>
                <a:extLst>
                  <a:ext uri="{0D108BD9-81ED-4DB2-BD59-A6C34878D82A}">
                    <a16:rowId xmlns:a16="http://schemas.microsoft.com/office/drawing/2014/main" val="3663797051"/>
                  </a:ext>
                </a:extLst>
              </a:tr>
            </a:tbl>
          </a:graphicData>
        </a:graphic>
      </p:graphicFrame>
    </p:spTree>
    <p:extLst>
      <p:ext uri="{BB962C8B-B14F-4D97-AF65-F5344CB8AC3E}">
        <p14:creationId xmlns:p14="http://schemas.microsoft.com/office/powerpoint/2010/main" val="1937424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585C-ADF8-3866-774F-6E7112DF4DD5}"/>
              </a:ext>
            </a:extLst>
          </p:cNvPr>
          <p:cNvSpPr>
            <a:spLocks noGrp="1"/>
          </p:cNvSpPr>
          <p:nvPr>
            <p:ph type="title"/>
          </p:nvPr>
        </p:nvSpPr>
        <p:spPr/>
        <p:txBody>
          <a:bodyPr/>
          <a:lstStyle/>
          <a:p>
            <a:r>
              <a:rPr lang="en-US" dirty="0"/>
              <a:t>Long run performance of each compound…</a:t>
            </a:r>
          </a:p>
        </p:txBody>
      </p:sp>
      <p:sp>
        <p:nvSpPr>
          <p:cNvPr id="4" name="Slide Number Placeholder 3">
            <a:extLst>
              <a:ext uri="{FF2B5EF4-FFF2-40B4-BE49-F238E27FC236}">
                <a16:creationId xmlns:a16="http://schemas.microsoft.com/office/drawing/2014/main" id="{306264D6-9E5E-89F9-E2ED-056002F10043}"/>
              </a:ext>
            </a:extLst>
          </p:cNvPr>
          <p:cNvSpPr>
            <a:spLocks noGrp="1"/>
          </p:cNvSpPr>
          <p:nvPr>
            <p:ph type="sldNum" sz="quarter" idx="12"/>
          </p:nvPr>
        </p:nvSpPr>
        <p:spPr/>
        <p:txBody>
          <a:bodyPr/>
          <a:lstStyle/>
          <a:p>
            <a:fld id="{48F63A3B-78C7-47BE-AE5E-E10140E04643}" type="slidenum">
              <a:rPr lang="en-US" smtClean="0"/>
              <a:t>11</a:t>
            </a:fld>
            <a:endParaRPr lang="en-US"/>
          </a:p>
        </p:txBody>
      </p:sp>
      <p:pic>
        <p:nvPicPr>
          <p:cNvPr id="5" name="Picture 14" descr="2021 Portuguese Grand Prix tyre curve">
            <a:extLst>
              <a:ext uri="{FF2B5EF4-FFF2-40B4-BE49-F238E27FC236}">
                <a16:creationId xmlns:a16="http://schemas.microsoft.com/office/drawing/2014/main" id="{1BED8004-650D-F584-9ED9-1375A51489CC}"/>
              </a:ext>
            </a:extLst>
          </p:cNvPr>
          <p:cNvPicPr>
            <a:picLocks noGrp="1" noChangeAspect="1" noChangeArrowheads="1"/>
          </p:cNvPicPr>
          <p:nvPr>
            <p:ph idx="1"/>
          </p:nvPr>
        </p:nvPicPr>
        <p:blipFill>
          <a:blip r:embed="rId2" r:link="rId4">
            <a:extLst>
              <a:ext uri="{BEBA8EAE-BF5A-486C-A8C5-ECC9F3942E4B}">
                <a14:imgProps xmlns:a14="http://schemas.microsoft.com/office/drawing/2010/main">
                  <a14:imgLayer r:embed="rId3">
                    <a14:imgEffect>
                      <a14:sharpenSoften amount="25000"/>
                    </a14:imgEffect>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1833102" y="1433557"/>
            <a:ext cx="8525796" cy="4793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786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A494-6656-3F4B-EF3B-9628A154F8A2}"/>
              </a:ext>
            </a:extLst>
          </p:cNvPr>
          <p:cNvSpPr>
            <a:spLocks noGrp="1"/>
          </p:cNvSpPr>
          <p:nvPr>
            <p:ph type="title"/>
          </p:nvPr>
        </p:nvSpPr>
        <p:spPr/>
        <p:txBody>
          <a:bodyPr/>
          <a:lstStyle/>
          <a:p>
            <a:r>
              <a:rPr lang="en-US" dirty="0"/>
              <a:t>…creates opportunity for racing strategies… </a:t>
            </a:r>
          </a:p>
        </p:txBody>
      </p:sp>
      <p:pic>
        <p:nvPicPr>
          <p:cNvPr id="2050" name="Picture 2" descr="Tyre sets available for each driver and possible race strategies for 2022  Hungarian GP">
            <a:extLst>
              <a:ext uri="{FF2B5EF4-FFF2-40B4-BE49-F238E27FC236}">
                <a16:creationId xmlns:a16="http://schemas.microsoft.com/office/drawing/2014/main" id="{FACA85AC-ADE0-51B7-46E0-0071255EA6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99EFF3D-AFB9-97DE-E2ED-C7DC7505E181}"/>
              </a:ext>
            </a:extLst>
          </p:cNvPr>
          <p:cNvSpPr>
            <a:spLocks noGrp="1"/>
          </p:cNvSpPr>
          <p:nvPr>
            <p:ph type="sldNum" sz="quarter" idx="12"/>
          </p:nvPr>
        </p:nvSpPr>
        <p:spPr/>
        <p:txBody>
          <a:bodyPr/>
          <a:lstStyle/>
          <a:p>
            <a:fld id="{48F63A3B-78C7-47BE-AE5E-E10140E04643}" type="slidenum">
              <a:rPr lang="en-US" smtClean="0"/>
              <a:t>12</a:t>
            </a:fld>
            <a:endParaRPr lang="en-US"/>
          </a:p>
        </p:txBody>
      </p:sp>
      <p:sp>
        <p:nvSpPr>
          <p:cNvPr id="5" name="TextBox 4">
            <a:extLst>
              <a:ext uri="{FF2B5EF4-FFF2-40B4-BE49-F238E27FC236}">
                <a16:creationId xmlns:a16="http://schemas.microsoft.com/office/drawing/2014/main" id="{C823269D-0346-10AB-3080-7B192DC52022}"/>
              </a:ext>
            </a:extLst>
          </p:cNvPr>
          <p:cNvSpPr txBox="1"/>
          <p:nvPr/>
        </p:nvSpPr>
        <p:spPr>
          <a:xfrm>
            <a:off x="931093" y="2734518"/>
            <a:ext cx="1124282" cy="369332"/>
          </a:xfrm>
          <a:prstGeom prst="rect">
            <a:avLst/>
          </a:prstGeom>
          <a:noFill/>
        </p:spPr>
        <p:txBody>
          <a:bodyPr wrap="none" rtlCol="0">
            <a:spAutoFit/>
          </a:bodyPr>
          <a:lstStyle/>
          <a:p>
            <a:r>
              <a:rPr lang="en-US" dirty="0">
                <a:solidFill>
                  <a:schemeClr val="accent2">
                    <a:lumMod val="60000"/>
                    <a:lumOff val="40000"/>
                  </a:schemeClr>
                </a:solidFill>
              </a:rPr>
              <a:t>Strategy 1</a:t>
            </a:r>
          </a:p>
        </p:txBody>
      </p:sp>
      <p:sp>
        <p:nvSpPr>
          <p:cNvPr id="6" name="TextBox 5">
            <a:extLst>
              <a:ext uri="{FF2B5EF4-FFF2-40B4-BE49-F238E27FC236}">
                <a16:creationId xmlns:a16="http://schemas.microsoft.com/office/drawing/2014/main" id="{6DCA4EDA-28F0-A336-E850-EF037E1AAD79}"/>
              </a:ext>
            </a:extLst>
          </p:cNvPr>
          <p:cNvSpPr txBox="1"/>
          <p:nvPr/>
        </p:nvSpPr>
        <p:spPr>
          <a:xfrm>
            <a:off x="931093" y="3370537"/>
            <a:ext cx="1124282" cy="369332"/>
          </a:xfrm>
          <a:prstGeom prst="rect">
            <a:avLst/>
          </a:prstGeom>
          <a:noFill/>
        </p:spPr>
        <p:txBody>
          <a:bodyPr wrap="none" rtlCol="0">
            <a:spAutoFit/>
          </a:bodyPr>
          <a:lstStyle/>
          <a:p>
            <a:r>
              <a:rPr lang="en-US" dirty="0">
                <a:solidFill>
                  <a:schemeClr val="accent4">
                    <a:lumMod val="60000"/>
                    <a:lumOff val="40000"/>
                  </a:schemeClr>
                </a:solidFill>
              </a:rPr>
              <a:t>Strategy 2</a:t>
            </a:r>
          </a:p>
        </p:txBody>
      </p:sp>
      <p:sp>
        <p:nvSpPr>
          <p:cNvPr id="7" name="TextBox 6">
            <a:extLst>
              <a:ext uri="{FF2B5EF4-FFF2-40B4-BE49-F238E27FC236}">
                <a16:creationId xmlns:a16="http://schemas.microsoft.com/office/drawing/2014/main" id="{778A2014-32CC-F067-B972-7F20542C7B0E}"/>
              </a:ext>
            </a:extLst>
          </p:cNvPr>
          <p:cNvSpPr txBox="1"/>
          <p:nvPr/>
        </p:nvSpPr>
        <p:spPr>
          <a:xfrm>
            <a:off x="931093" y="3998464"/>
            <a:ext cx="1124282" cy="369332"/>
          </a:xfrm>
          <a:prstGeom prst="rect">
            <a:avLst/>
          </a:prstGeom>
          <a:noFill/>
        </p:spPr>
        <p:txBody>
          <a:bodyPr wrap="none" rtlCol="0">
            <a:spAutoFit/>
          </a:bodyPr>
          <a:lstStyle/>
          <a:p>
            <a:r>
              <a:rPr lang="en-US" dirty="0">
                <a:solidFill>
                  <a:schemeClr val="accent3">
                    <a:lumMod val="60000"/>
                    <a:lumOff val="40000"/>
                  </a:schemeClr>
                </a:solidFill>
              </a:rPr>
              <a:t>Strategy 3</a:t>
            </a:r>
          </a:p>
        </p:txBody>
      </p:sp>
      <p:sp>
        <p:nvSpPr>
          <p:cNvPr id="8" name="TextBox 7">
            <a:extLst>
              <a:ext uri="{FF2B5EF4-FFF2-40B4-BE49-F238E27FC236}">
                <a16:creationId xmlns:a16="http://schemas.microsoft.com/office/drawing/2014/main" id="{DAB2384B-E35C-E740-C58D-D3A7F9C2DB32}"/>
              </a:ext>
            </a:extLst>
          </p:cNvPr>
          <p:cNvSpPr txBox="1"/>
          <p:nvPr/>
        </p:nvSpPr>
        <p:spPr>
          <a:xfrm>
            <a:off x="931093" y="4634483"/>
            <a:ext cx="1124282" cy="369332"/>
          </a:xfrm>
          <a:prstGeom prst="rect">
            <a:avLst/>
          </a:prstGeom>
          <a:noFill/>
        </p:spPr>
        <p:txBody>
          <a:bodyPr wrap="none" rtlCol="0">
            <a:spAutoFit/>
          </a:bodyPr>
          <a:lstStyle/>
          <a:p>
            <a:r>
              <a:rPr lang="en-US" dirty="0">
                <a:solidFill>
                  <a:schemeClr val="accent5">
                    <a:lumMod val="60000"/>
                    <a:lumOff val="40000"/>
                  </a:schemeClr>
                </a:solidFill>
              </a:rPr>
              <a:t>Strategy 4</a:t>
            </a:r>
          </a:p>
        </p:txBody>
      </p:sp>
    </p:spTree>
    <p:extLst>
      <p:ext uri="{BB962C8B-B14F-4D97-AF65-F5344CB8AC3E}">
        <p14:creationId xmlns:p14="http://schemas.microsoft.com/office/powerpoint/2010/main" val="343412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9A494-6656-3F4B-EF3B-9628A154F8A2}"/>
              </a:ext>
            </a:extLst>
          </p:cNvPr>
          <p:cNvSpPr>
            <a:spLocks noGrp="1"/>
          </p:cNvSpPr>
          <p:nvPr>
            <p:ph type="title"/>
          </p:nvPr>
        </p:nvSpPr>
        <p:spPr/>
        <p:txBody>
          <a:bodyPr/>
          <a:lstStyle/>
          <a:p>
            <a:r>
              <a:rPr lang="en-US" dirty="0"/>
              <a:t>…which are executed with varying success</a:t>
            </a:r>
          </a:p>
        </p:txBody>
      </p:sp>
      <p:sp>
        <p:nvSpPr>
          <p:cNvPr id="4" name="Slide Number Placeholder 3">
            <a:extLst>
              <a:ext uri="{FF2B5EF4-FFF2-40B4-BE49-F238E27FC236}">
                <a16:creationId xmlns:a16="http://schemas.microsoft.com/office/drawing/2014/main" id="{099EFF3D-AFB9-97DE-E2ED-C7DC7505E181}"/>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9" name="Content Placeholder 7" descr="A screenshot of a computer&#10;&#10;Description automatically generated with medium confidence">
            <a:extLst>
              <a:ext uri="{FF2B5EF4-FFF2-40B4-BE49-F238E27FC236}">
                <a16:creationId xmlns:a16="http://schemas.microsoft.com/office/drawing/2014/main" id="{71E3C086-3998-3CB8-4613-B157718BEAE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098"/>
          <a:stretch/>
        </p:blipFill>
        <p:spPr>
          <a:xfrm>
            <a:off x="1004891" y="1397429"/>
            <a:ext cx="10182218" cy="5324046"/>
          </a:xfrm>
        </p:spPr>
      </p:pic>
      <p:sp>
        <p:nvSpPr>
          <p:cNvPr id="11" name="Rectangle 10">
            <a:extLst>
              <a:ext uri="{FF2B5EF4-FFF2-40B4-BE49-F238E27FC236}">
                <a16:creationId xmlns:a16="http://schemas.microsoft.com/office/drawing/2014/main" id="{A4A3C835-CE7C-D4C3-D19C-DAFF955E15A8}"/>
              </a:ext>
            </a:extLst>
          </p:cNvPr>
          <p:cNvSpPr/>
          <p:nvPr/>
        </p:nvSpPr>
        <p:spPr>
          <a:xfrm>
            <a:off x="1484347" y="3323093"/>
            <a:ext cx="7451309" cy="26122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ffectLst>
                <a:glow rad="228600">
                  <a:schemeClr val="accent5">
                    <a:satMod val="175000"/>
                    <a:alpha val="40000"/>
                  </a:schemeClr>
                </a:glow>
              </a:effectLst>
            </a:endParaRPr>
          </a:p>
        </p:txBody>
      </p:sp>
      <p:sp>
        <p:nvSpPr>
          <p:cNvPr id="12" name="Left Brace 11">
            <a:extLst>
              <a:ext uri="{FF2B5EF4-FFF2-40B4-BE49-F238E27FC236}">
                <a16:creationId xmlns:a16="http://schemas.microsoft.com/office/drawing/2014/main" id="{84B4ACD1-EC07-D3EE-FA6D-57DC97987138}"/>
              </a:ext>
            </a:extLst>
          </p:cNvPr>
          <p:cNvSpPr/>
          <p:nvPr/>
        </p:nvSpPr>
        <p:spPr>
          <a:xfrm>
            <a:off x="1316499" y="2327319"/>
            <a:ext cx="161964" cy="946360"/>
          </a:xfrm>
          <a:prstGeom prst="leftBrac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1961B031-8A95-F547-6C29-ED12A587D27B}"/>
              </a:ext>
            </a:extLst>
          </p:cNvPr>
          <p:cNvSpPr/>
          <p:nvPr/>
        </p:nvSpPr>
        <p:spPr>
          <a:xfrm>
            <a:off x="1316499" y="3783070"/>
            <a:ext cx="161964" cy="432485"/>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3E89AB46-33BE-2C4F-17A9-551399F48599}"/>
              </a:ext>
            </a:extLst>
          </p:cNvPr>
          <p:cNvSpPr txBox="1"/>
          <p:nvPr/>
        </p:nvSpPr>
        <p:spPr>
          <a:xfrm>
            <a:off x="192118" y="3792329"/>
            <a:ext cx="1124282" cy="369332"/>
          </a:xfrm>
          <a:prstGeom prst="rect">
            <a:avLst/>
          </a:prstGeom>
          <a:noFill/>
        </p:spPr>
        <p:txBody>
          <a:bodyPr wrap="square" rtlCol="0">
            <a:spAutoFit/>
          </a:bodyPr>
          <a:lstStyle/>
          <a:p>
            <a:r>
              <a:rPr lang="en-US" dirty="0">
                <a:solidFill>
                  <a:schemeClr val="accent5">
                    <a:lumMod val="60000"/>
                    <a:lumOff val="40000"/>
                  </a:schemeClr>
                </a:solidFill>
              </a:rPr>
              <a:t>Strategy 2</a:t>
            </a:r>
          </a:p>
        </p:txBody>
      </p:sp>
      <p:sp>
        <p:nvSpPr>
          <p:cNvPr id="15" name="Left Brace 14">
            <a:extLst>
              <a:ext uri="{FF2B5EF4-FFF2-40B4-BE49-F238E27FC236}">
                <a16:creationId xmlns:a16="http://schemas.microsoft.com/office/drawing/2014/main" id="{F3B121BC-570F-13E3-2EE7-639F35C4C85E}"/>
              </a:ext>
            </a:extLst>
          </p:cNvPr>
          <p:cNvSpPr/>
          <p:nvPr/>
        </p:nvSpPr>
        <p:spPr>
          <a:xfrm>
            <a:off x="1316399" y="4247827"/>
            <a:ext cx="176717" cy="375220"/>
          </a:xfrm>
          <a:prstGeom prst="leftBrac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A83FAD54-CFD1-F0B0-FED0-AFCF94DED11D}"/>
              </a:ext>
            </a:extLst>
          </p:cNvPr>
          <p:cNvSpPr txBox="1"/>
          <p:nvPr/>
        </p:nvSpPr>
        <p:spPr>
          <a:xfrm>
            <a:off x="189331" y="3487660"/>
            <a:ext cx="1124282" cy="369332"/>
          </a:xfrm>
          <a:prstGeom prst="rect">
            <a:avLst/>
          </a:prstGeom>
          <a:noFill/>
        </p:spPr>
        <p:txBody>
          <a:bodyPr wrap="square" rtlCol="0">
            <a:spAutoFit/>
          </a:bodyPr>
          <a:lstStyle/>
          <a:p>
            <a:r>
              <a:rPr lang="en-US" dirty="0">
                <a:solidFill>
                  <a:schemeClr val="accent4">
                    <a:lumMod val="60000"/>
                    <a:lumOff val="40000"/>
                  </a:schemeClr>
                </a:solidFill>
              </a:rPr>
              <a:t>Strategy 4</a:t>
            </a:r>
          </a:p>
        </p:txBody>
      </p:sp>
      <p:sp>
        <p:nvSpPr>
          <p:cNvPr id="17" name="TextBox 16">
            <a:extLst>
              <a:ext uri="{FF2B5EF4-FFF2-40B4-BE49-F238E27FC236}">
                <a16:creationId xmlns:a16="http://schemas.microsoft.com/office/drawing/2014/main" id="{714F5A97-4912-042F-1ED2-F0535ABE4FCD}"/>
              </a:ext>
            </a:extLst>
          </p:cNvPr>
          <p:cNvSpPr txBox="1"/>
          <p:nvPr/>
        </p:nvSpPr>
        <p:spPr>
          <a:xfrm>
            <a:off x="206871" y="2654357"/>
            <a:ext cx="1124282" cy="369332"/>
          </a:xfrm>
          <a:prstGeom prst="rect">
            <a:avLst/>
          </a:prstGeom>
          <a:noFill/>
        </p:spPr>
        <p:txBody>
          <a:bodyPr wrap="square" rtlCol="0">
            <a:spAutoFit/>
          </a:bodyPr>
          <a:lstStyle/>
          <a:p>
            <a:r>
              <a:rPr lang="en-US" dirty="0">
                <a:solidFill>
                  <a:schemeClr val="accent2">
                    <a:lumMod val="60000"/>
                    <a:lumOff val="40000"/>
                  </a:schemeClr>
                </a:solidFill>
              </a:rPr>
              <a:t>Strategy 1</a:t>
            </a:r>
          </a:p>
        </p:txBody>
      </p:sp>
      <p:sp>
        <p:nvSpPr>
          <p:cNvPr id="18" name="Left Brace 17">
            <a:extLst>
              <a:ext uri="{FF2B5EF4-FFF2-40B4-BE49-F238E27FC236}">
                <a16:creationId xmlns:a16="http://schemas.microsoft.com/office/drawing/2014/main" id="{459AF250-6A28-C364-6F7B-754C9FDD7A98}"/>
              </a:ext>
            </a:extLst>
          </p:cNvPr>
          <p:cNvSpPr/>
          <p:nvPr/>
        </p:nvSpPr>
        <p:spPr>
          <a:xfrm>
            <a:off x="1313613" y="5706453"/>
            <a:ext cx="161964" cy="382456"/>
          </a:xfrm>
          <a:prstGeom prst="leftBrac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1619CC76-DEB1-4CC6-D92A-208FE4DFAC41}"/>
              </a:ext>
            </a:extLst>
          </p:cNvPr>
          <p:cNvSpPr/>
          <p:nvPr/>
        </p:nvSpPr>
        <p:spPr>
          <a:xfrm>
            <a:off x="1313613" y="5255606"/>
            <a:ext cx="161964" cy="268861"/>
          </a:xfrm>
          <a:prstGeom prst="leftBrac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8A991BDE-17D2-42C8-BA4A-290E9937112A}"/>
              </a:ext>
            </a:extLst>
          </p:cNvPr>
          <p:cNvSpPr/>
          <p:nvPr/>
        </p:nvSpPr>
        <p:spPr>
          <a:xfrm>
            <a:off x="1331153" y="4826573"/>
            <a:ext cx="176716" cy="268861"/>
          </a:xfrm>
          <a:prstGeom prst="leftBrac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Left Brace 20">
            <a:extLst>
              <a:ext uri="{FF2B5EF4-FFF2-40B4-BE49-F238E27FC236}">
                <a16:creationId xmlns:a16="http://schemas.microsoft.com/office/drawing/2014/main" id="{98097D39-D8E8-4432-9D34-A3B5E88C8AD4}"/>
              </a:ext>
            </a:extLst>
          </p:cNvPr>
          <p:cNvSpPr/>
          <p:nvPr/>
        </p:nvSpPr>
        <p:spPr>
          <a:xfrm>
            <a:off x="1322383" y="3518987"/>
            <a:ext cx="161964" cy="268862"/>
          </a:xfrm>
          <a:prstGeom prst="leftBrac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e 21">
            <a:extLst>
              <a:ext uri="{FF2B5EF4-FFF2-40B4-BE49-F238E27FC236}">
                <a16:creationId xmlns:a16="http://schemas.microsoft.com/office/drawing/2014/main" id="{81717571-373E-71B1-A3E2-F6C57D9AB6CF}"/>
              </a:ext>
            </a:extLst>
          </p:cNvPr>
          <p:cNvSpPr/>
          <p:nvPr/>
        </p:nvSpPr>
        <p:spPr>
          <a:xfrm>
            <a:off x="1298924" y="6313041"/>
            <a:ext cx="176717" cy="268861"/>
          </a:xfrm>
          <a:prstGeom prst="leftBrac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0583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9A29-2CE1-9465-EC06-6F8C2512F977}"/>
              </a:ext>
            </a:extLst>
          </p:cNvPr>
          <p:cNvSpPr>
            <a:spLocks noGrp="1"/>
          </p:cNvSpPr>
          <p:nvPr>
            <p:ph type="title"/>
          </p:nvPr>
        </p:nvSpPr>
        <p:spPr>
          <a:xfrm>
            <a:off x="612648" y="1078992"/>
            <a:ext cx="6268770" cy="1536192"/>
          </a:xfrm>
        </p:spPr>
        <p:txBody>
          <a:bodyPr vert="horz" lIns="91440" tIns="45720" rIns="91440" bIns="45720" rtlCol="0" anchor="b">
            <a:normAutofit/>
          </a:bodyPr>
          <a:lstStyle/>
          <a:p>
            <a:r>
              <a:rPr lang="en-US" sz="4800" kern="1200" dirty="0">
                <a:solidFill>
                  <a:schemeClr val="tx1"/>
                </a:solidFill>
                <a:latin typeface="+mj-lt"/>
                <a:ea typeface="+mj-ea"/>
                <a:cs typeface="+mj-cs"/>
              </a:rPr>
              <a:t>Hopefully, this is starting to look familiar!</a:t>
            </a:r>
          </a:p>
        </p:txBody>
      </p:sp>
      <p:pic>
        <p:nvPicPr>
          <p:cNvPr id="4" name="Graphic 4" descr="A lightbulb">
            <a:extLst>
              <a:ext uri="{FF2B5EF4-FFF2-40B4-BE49-F238E27FC236}">
                <a16:creationId xmlns:a16="http://schemas.microsoft.com/office/drawing/2014/main" id="{CD7E8D63-D9FC-4CC8-7E7B-8668B35243A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494066" y="1272395"/>
            <a:ext cx="4237686" cy="4237686"/>
          </a:xfrm>
          <a:prstGeom prst="rect">
            <a:avLst/>
          </a:prstGeom>
        </p:spPr>
      </p:pic>
      <p:sp>
        <p:nvSpPr>
          <p:cNvPr id="6" name="Slide Number Placeholder 5">
            <a:extLst>
              <a:ext uri="{FF2B5EF4-FFF2-40B4-BE49-F238E27FC236}">
                <a16:creationId xmlns:a16="http://schemas.microsoft.com/office/drawing/2014/main" id="{6EFE6C6D-A67F-0A02-FC4C-D3FB02C19E45}"/>
              </a:ext>
            </a:extLst>
          </p:cNvPr>
          <p:cNvSpPr>
            <a:spLocks noGrp="1"/>
          </p:cNvSpPr>
          <p:nvPr>
            <p:ph type="sldNum" sz="quarter" idx="12"/>
          </p:nvPr>
        </p:nvSpPr>
        <p:spPr/>
        <p:txBody>
          <a:bodyPr/>
          <a:lstStyle/>
          <a:p>
            <a:fld id="{48F63A3B-78C7-47BE-AE5E-E10140E04643}" type="slidenum">
              <a:rPr lang="en-US" smtClean="0"/>
              <a:t>14</a:t>
            </a:fld>
            <a:endParaRPr lang="en-US"/>
          </a:p>
        </p:txBody>
      </p:sp>
      <p:sp>
        <p:nvSpPr>
          <p:cNvPr id="5" name="TextBox 4">
            <a:extLst>
              <a:ext uri="{FF2B5EF4-FFF2-40B4-BE49-F238E27FC236}">
                <a16:creationId xmlns:a16="http://schemas.microsoft.com/office/drawing/2014/main" id="{B40E686E-6B54-41B4-F8E6-8609AE6D9284}"/>
              </a:ext>
            </a:extLst>
          </p:cNvPr>
          <p:cNvSpPr txBox="1"/>
          <p:nvPr/>
        </p:nvSpPr>
        <p:spPr>
          <a:xfrm>
            <a:off x="612648" y="3224469"/>
            <a:ext cx="6465838" cy="2037220"/>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285750" indent="-228600">
              <a:lnSpc>
                <a:spcPct val="90000"/>
              </a:lnSpc>
              <a:spcAft>
                <a:spcPts val="1500"/>
              </a:spcAft>
              <a:buFont typeface="Arial" panose="020B0604020202020204" pitchFamily="34" charset="0"/>
              <a:buChar char="•"/>
            </a:pPr>
            <a:r>
              <a:rPr lang="en-US" sz="2200" dirty="0"/>
              <a:t>We want to minimize race time (objective function)</a:t>
            </a:r>
            <a:endParaRPr lang="en-US" dirty="0"/>
          </a:p>
          <a:p>
            <a:pPr marL="285750" indent="-228600">
              <a:lnSpc>
                <a:spcPct val="90000"/>
              </a:lnSpc>
              <a:spcAft>
                <a:spcPts val="1500"/>
              </a:spcAft>
              <a:buFont typeface="Arial" panose="020B0604020202020204" pitchFamily="34" charset="0"/>
              <a:buChar char="•"/>
            </a:pPr>
            <a:r>
              <a:rPr lang="en-US" sz="2200" dirty="0">
                <a:cs typeface="Calibri"/>
              </a:rPr>
              <a:t>Given a set of conditions (constraints)</a:t>
            </a:r>
          </a:p>
          <a:p>
            <a:pPr marL="285750" indent="-228600">
              <a:lnSpc>
                <a:spcPct val="90000"/>
              </a:lnSpc>
              <a:spcAft>
                <a:spcPts val="1500"/>
              </a:spcAft>
              <a:buFont typeface="Arial" panose="020B0604020202020204" pitchFamily="34" charset="0"/>
              <a:buChar char="•"/>
            </a:pPr>
            <a:r>
              <a:rPr lang="en-US" sz="2200" dirty="0">
                <a:cs typeface="Calibri"/>
              </a:rPr>
              <a:t>Calculate what stint lengths for each tire compounds lead to the fastest race (variables)</a:t>
            </a:r>
          </a:p>
        </p:txBody>
      </p:sp>
    </p:spTree>
    <p:extLst>
      <p:ext uri="{BB962C8B-B14F-4D97-AF65-F5344CB8AC3E}">
        <p14:creationId xmlns:p14="http://schemas.microsoft.com/office/powerpoint/2010/main" val="1584888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dirty="0"/>
              <a:t>Problem Statement</a:t>
            </a:r>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dirty="0"/>
              <a:t>Defining the optimal racing strategy</a:t>
            </a:r>
          </a:p>
        </p:txBody>
      </p:sp>
      <p:sp>
        <p:nvSpPr>
          <p:cNvPr id="5" name="Slide Number Placeholder 4">
            <a:extLst>
              <a:ext uri="{FF2B5EF4-FFF2-40B4-BE49-F238E27FC236}">
                <a16:creationId xmlns:a16="http://schemas.microsoft.com/office/drawing/2014/main" id="{BE7A9160-42F1-D491-1FB1-4BE4DFAAC7EF}"/>
              </a:ext>
            </a:extLst>
          </p:cNvPr>
          <p:cNvSpPr>
            <a:spLocks noGrp="1"/>
          </p:cNvSpPr>
          <p:nvPr>
            <p:ph type="sldNum" sz="quarter" idx="12"/>
          </p:nvPr>
        </p:nvSpPr>
        <p:spPr/>
        <p:txBody>
          <a:bodyPr/>
          <a:lstStyle/>
          <a:p>
            <a:fld id="{48F63A3B-78C7-47BE-AE5E-E10140E04643}" type="slidenum">
              <a:rPr lang="en-US" smtClean="0"/>
              <a:t>15</a:t>
            </a:fld>
            <a:endParaRPr lang="en-US"/>
          </a:p>
        </p:txBody>
      </p:sp>
    </p:spTree>
    <p:extLst>
      <p:ext uri="{BB962C8B-B14F-4D97-AF65-F5344CB8AC3E}">
        <p14:creationId xmlns:p14="http://schemas.microsoft.com/office/powerpoint/2010/main" val="1761159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0197-8702-19A8-3998-BA02C437B0A8}"/>
              </a:ext>
            </a:extLst>
          </p:cNvPr>
          <p:cNvSpPr>
            <a:spLocks noGrp="1"/>
          </p:cNvSpPr>
          <p:nvPr>
            <p:ph type="title"/>
          </p:nvPr>
        </p:nvSpPr>
        <p:spPr/>
        <p:txBody>
          <a:bodyPr/>
          <a:lstStyle/>
          <a:p>
            <a:r>
              <a:rPr lang="en-US" dirty="0"/>
              <a:t>Tire inventory</a:t>
            </a:r>
          </a:p>
        </p:txBody>
      </p:sp>
      <p:graphicFrame>
        <p:nvGraphicFramePr>
          <p:cNvPr id="4" name="Table 4">
            <a:extLst>
              <a:ext uri="{FF2B5EF4-FFF2-40B4-BE49-F238E27FC236}">
                <a16:creationId xmlns:a16="http://schemas.microsoft.com/office/drawing/2014/main" id="{5318EBE2-F9F8-49CE-68DA-106E4DE2281A}"/>
              </a:ext>
            </a:extLst>
          </p:cNvPr>
          <p:cNvGraphicFramePr>
            <a:graphicFrameLocks noGrp="1"/>
          </p:cNvGraphicFramePr>
          <p:nvPr>
            <p:ph idx="1"/>
            <p:extLst>
              <p:ext uri="{D42A27DB-BD31-4B8C-83A1-F6EECF244321}">
                <p14:modId xmlns:p14="http://schemas.microsoft.com/office/powerpoint/2010/main" val="3504680831"/>
              </p:ext>
            </p:extLst>
          </p:nvPr>
        </p:nvGraphicFramePr>
        <p:xfrm>
          <a:off x="838199" y="1465288"/>
          <a:ext cx="9013368" cy="741680"/>
        </p:xfrm>
        <a:graphic>
          <a:graphicData uri="http://schemas.openxmlformats.org/drawingml/2006/table">
            <a:tbl>
              <a:tblPr firstRow="1" bandRow="1">
                <a:tableStyleId>{D7AC3CCA-C797-4891-BE02-D94E43425B78}</a:tableStyleId>
              </a:tblPr>
              <a:tblGrid>
                <a:gridCol w="693336">
                  <a:extLst>
                    <a:ext uri="{9D8B030D-6E8A-4147-A177-3AD203B41FA5}">
                      <a16:colId xmlns:a16="http://schemas.microsoft.com/office/drawing/2014/main" val="2543582628"/>
                    </a:ext>
                  </a:extLst>
                </a:gridCol>
                <a:gridCol w="693336">
                  <a:extLst>
                    <a:ext uri="{9D8B030D-6E8A-4147-A177-3AD203B41FA5}">
                      <a16:colId xmlns:a16="http://schemas.microsoft.com/office/drawing/2014/main" val="3408734696"/>
                    </a:ext>
                  </a:extLst>
                </a:gridCol>
                <a:gridCol w="693336">
                  <a:extLst>
                    <a:ext uri="{9D8B030D-6E8A-4147-A177-3AD203B41FA5}">
                      <a16:colId xmlns:a16="http://schemas.microsoft.com/office/drawing/2014/main" val="2958835340"/>
                    </a:ext>
                  </a:extLst>
                </a:gridCol>
                <a:gridCol w="693336">
                  <a:extLst>
                    <a:ext uri="{9D8B030D-6E8A-4147-A177-3AD203B41FA5}">
                      <a16:colId xmlns:a16="http://schemas.microsoft.com/office/drawing/2014/main" val="3205546741"/>
                    </a:ext>
                  </a:extLst>
                </a:gridCol>
                <a:gridCol w="693336">
                  <a:extLst>
                    <a:ext uri="{9D8B030D-6E8A-4147-A177-3AD203B41FA5}">
                      <a16:colId xmlns:a16="http://schemas.microsoft.com/office/drawing/2014/main" val="1202458270"/>
                    </a:ext>
                  </a:extLst>
                </a:gridCol>
                <a:gridCol w="693336">
                  <a:extLst>
                    <a:ext uri="{9D8B030D-6E8A-4147-A177-3AD203B41FA5}">
                      <a16:colId xmlns:a16="http://schemas.microsoft.com/office/drawing/2014/main" val="2146365270"/>
                    </a:ext>
                  </a:extLst>
                </a:gridCol>
                <a:gridCol w="693336">
                  <a:extLst>
                    <a:ext uri="{9D8B030D-6E8A-4147-A177-3AD203B41FA5}">
                      <a16:colId xmlns:a16="http://schemas.microsoft.com/office/drawing/2014/main" val="3621647811"/>
                    </a:ext>
                  </a:extLst>
                </a:gridCol>
                <a:gridCol w="693336">
                  <a:extLst>
                    <a:ext uri="{9D8B030D-6E8A-4147-A177-3AD203B41FA5}">
                      <a16:colId xmlns:a16="http://schemas.microsoft.com/office/drawing/2014/main" val="868356856"/>
                    </a:ext>
                  </a:extLst>
                </a:gridCol>
                <a:gridCol w="693336">
                  <a:extLst>
                    <a:ext uri="{9D8B030D-6E8A-4147-A177-3AD203B41FA5}">
                      <a16:colId xmlns:a16="http://schemas.microsoft.com/office/drawing/2014/main" val="3860637002"/>
                    </a:ext>
                  </a:extLst>
                </a:gridCol>
                <a:gridCol w="693336">
                  <a:extLst>
                    <a:ext uri="{9D8B030D-6E8A-4147-A177-3AD203B41FA5}">
                      <a16:colId xmlns:a16="http://schemas.microsoft.com/office/drawing/2014/main" val="2666305123"/>
                    </a:ext>
                  </a:extLst>
                </a:gridCol>
                <a:gridCol w="693336">
                  <a:extLst>
                    <a:ext uri="{9D8B030D-6E8A-4147-A177-3AD203B41FA5}">
                      <a16:colId xmlns:a16="http://schemas.microsoft.com/office/drawing/2014/main" val="1671449191"/>
                    </a:ext>
                  </a:extLst>
                </a:gridCol>
                <a:gridCol w="693336">
                  <a:extLst>
                    <a:ext uri="{9D8B030D-6E8A-4147-A177-3AD203B41FA5}">
                      <a16:colId xmlns:a16="http://schemas.microsoft.com/office/drawing/2014/main" val="86999399"/>
                    </a:ext>
                  </a:extLst>
                </a:gridCol>
                <a:gridCol w="693336">
                  <a:extLst>
                    <a:ext uri="{9D8B030D-6E8A-4147-A177-3AD203B41FA5}">
                      <a16:colId xmlns:a16="http://schemas.microsoft.com/office/drawing/2014/main" val="3789425076"/>
                    </a:ext>
                  </a:extLst>
                </a:gridCol>
              </a:tblGrid>
              <a:tr h="370840">
                <a:tc>
                  <a:txBody>
                    <a:bodyPr/>
                    <a:lstStyle/>
                    <a:p>
                      <a:pPr algn="ctr"/>
                      <a:r>
                        <a:rPr lang="en-US" dirty="0">
                          <a:solidFill>
                            <a:schemeClr val="tx2"/>
                          </a:solidFill>
                        </a:rPr>
                        <a:t>S</a:t>
                      </a:r>
                    </a:p>
                  </a:txBody>
                  <a:tcPr anchor="ctr">
                    <a:lnR w="12700" cap="flat" cmpd="sng" algn="ctr">
                      <a:solidFill>
                        <a:schemeClr val="bg1"/>
                      </a:solidFill>
                      <a:prstDash val="solid"/>
                      <a:round/>
                      <a:headEnd type="none" w="med" len="med"/>
                      <a:tailEnd type="none" w="med" len="med"/>
                    </a:lnR>
                    <a:solidFill>
                      <a:srgbClr val="580604"/>
                    </a:solidFill>
                  </a:tcPr>
                </a:tc>
                <a:tc>
                  <a:txBody>
                    <a:bodyPr/>
                    <a:lstStyle/>
                    <a:p>
                      <a:pPr algn="ctr"/>
                      <a:r>
                        <a:rPr lang="en-US" dirty="0">
                          <a:solidFill>
                            <a:schemeClr val="tx2"/>
                          </a:solidFill>
                        </a:rPr>
                        <a:t>S</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580604"/>
                    </a:solidFill>
                  </a:tcPr>
                </a:tc>
                <a:tc>
                  <a:txBody>
                    <a:bodyPr/>
                    <a:lstStyle/>
                    <a:p>
                      <a:pPr algn="ctr"/>
                      <a:r>
                        <a:rPr lang="en-US" dirty="0">
                          <a:solidFill>
                            <a:schemeClr val="tx2"/>
                          </a:solidFill>
                        </a:rPr>
                        <a:t>S</a:t>
                      </a:r>
                    </a:p>
                  </a:txBody>
                  <a:tcPr anchor="ctr">
                    <a:solidFill>
                      <a:srgbClr val="580604"/>
                    </a:solidFill>
                  </a:tcPr>
                </a:tc>
                <a:tc>
                  <a:txBody>
                    <a:bodyPr/>
                    <a:lstStyle/>
                    <a:p>
                      <a:pPr algn="ctr"/>
                      <a:r>
                        <a:rPr lang="en-US" dirty="0">
                          <a:solidFill>
                            <a:schemeClr val="tx2"/>
                          </a:solidFill>
                        </a:rPr>
                        <a:t>S</a:t>
                      </a:r>
                    </a:p>
                  </a:txBody>
                  <a:tcPr anchor="ctr">
                    <a:pattFill prst="dkUpDiag">
                      <a:fgClr>
                        <a:srgbClr val="580604"/>
                      </a:fgClr>
                      <a:bgClr>
                        <a:schemeClr val="bg1"/>
                      </a:bgClr>
                    </a:pattFill>
                  </a:tcPr>
                </a:tc>
                <a:tc>
                  <a:txBody>
                    <a:bodyPr/>
                    <a:lstStyle/>
                    <a:p>
                      <a:pPr algn="ctr"/>
                      <a:r>
                        <a:rPr lang="en-US" dirty="0">
                          <a:solidFill>
                            <a:schemeClr val="tx2"/>
                          </a:solidFill>
                        </a:rPr>
                        <a:t>S</a:t>
                      </a:r>
                    </a:p>
                  </a:txBody>
                  <a:tcPr anchor="ctr">
                    <a:pattFill prst="dkUpDiag">
                      <a:fgClr>
                        <a:srgbClr val="580604"/>
                      </a:fgClr>
                      <a:bgClr>
                        <a:schemeClr val="bg1"/>
                      </a:bgClr>
                    </a:pattFill>
                  </a:tcPr>
                </a:tc>
                <a:tc>
                  <a:txBody>
                    <a:bodyPr/>
                    <a:lstStyle/>
                    <a:p>
                      <a:pPr algn="ctr"/>
                      <a:r>
                        <a:rPr lang="en-US" dirty="0">
                          <a:solidFill>
                            <a:schemeClr val="tx2"/>
                          </a:solidFill>
                        </a:rPr>
                        <a:t>S</a:t>
                      </a:r>
                    </a:p>
                  </a:txBody>
                  <a:tcPr anchor="ctr">
                    <a:pattFill prst="dkUpDiag">
                      <a:fgClr>
                        <a:srgbClr val="580604"/>
                      </a:fgClr>
                      <a:bgClr>
                        <a:schemeClr val="bg1"/>
                      </a:bgClr>
                    </a:pattFill>
                  </a:tcPr>
                </a:tc>
                <a:tc>
                  <a:txBody>
                    <a:bodyPr/>
                    <a:lstStyle/>
                    <a:p>
                      <a:pPr algn="ctr"/>
                      <a:r>
                        <a:rPr lang="en-US" dirty="0">
                          <a:solidFill>
                            <a:schemeClr val="tx2"/>
                          </a:solidFill>
                        </a:rPr>
                        <a:t>S</a:t>
                      </a:r>
                    </a:p>
                  </a:txBody>
                  <a:tcPr anchor="ctr">
                    <a:pattFill prst="dkUpDiag">
                      <a:fgClr>
                        <a:srgbClr val="580604"/>
                      </a:fgClr>
                      <a:bgClr>
                        <a:schemeClr val="bg1"/>
                      </a:bgClr>
                    </a:pattFill>
                  </a:tcPr>
                </a:tc>
                <a:tc>
                  <a:txBody>
                    <a:bodyPr/>
                    <a:lstStyle/>
                    <a:p>
                      <a:pPr algn="ctr"/>
                      <a:r>
                        <a:rPr lang="en-US" dirty="0">
                          <a:solidFill>
                            <a:schemeClr val="tx2"/>
                          </a:solidFill>
                        </a:rPr>
                        <a:t>S</a:t>
                      </a:r>
                    </a:p>
                  </a:txBody>
                  <a:tcPr anchor="ctr">
                    <a:pattFill prst="dkUpDiag">
                      <a:fgClr>
                        <a:srgbClr val="580604"/>
                      </a:fgClr>
                      <a:bgClr>
                        <a:schemeClr val="bg1"/>
                      </a:bgClr>
                    </a:pattFill>
                  </a:tcPr>
                </a:tc>
                <a:tc>
                  <a:txBody>
                    <a:bodyPr/>
                    <a:lstStyle/>
                    <a:p>
                      <a:pPr algn="ctr"/>
                      <a:r>
                        <a:rPr lang="en-US" dirty="0">
                          <a:solidFill>
                            <a:schemeClr val="tx2"/>
                          </a:solidFill>
                        </a:rPr>
                        <a:t>M</a:t>
                      </a:r>
                    </a:p>
                  </a:txBody>
                  <a:tcPr anchor="ctr">
                    <a:solidFill>
                      <a:srgbClr val="FFC000"/>
                    </a:solidFill>
                  </a:tcPr>
                </a:tc>
                <a:tc>
                  <a:txBody>
                    <a:bodyPr/>
                    <a:lstStyle/>
                    <a:p>
                      <a:pPr algn="ctr"/>
                      <a:r>
                        <a:rPr lang="en-US" dirty="0">
                          <a:solidFill>
                            <a:schemeClr val="tx2"/>
                          </a:solidFill>
                        </a:rPr>
                        <a:t>M</a:t>
                      </a:r>
                    </a:p>
                  </a:txBody>
                  <a:tcPr anchor="ctr">
                    <a:solidFill>
                      <a:srgbClr val="FFC000"/>
                    </a:solidFill>
                  </a:tcPr>
                </a:tc>
                <a:tc>
                  <a:txBody>
                    <a:bodyPr/>
                    <a:lstStyle/>
                    <a:p>
                      <a:pPr algn="ctr"/>
                      <a:r>
                        <a:rPr lang="en-US" dirty="0">
                          <a:solidFill>
                            <a:schemeClr val="tx2"/>
                          </a:solidFill>
                        </a:rPr>
                        <a:t>M</a:t>
                      </a:r>
                    </a:p>
                  </a:txBody>
                  <a:tcPr anchor="ctr">
                    <a:pattFill prst="dkUpDiag">
                      <a:fgClr>
                        <a:schemeClr val="accent6">
                          <a:lumMod val="50000"/>
                        </a:schemeClr>
                      </a:fgClr>
                      <a:bgClr>
                        <a:schemeClr val="bg1"/>
                      </a:bgClr>
                    </a:pattFill>
                  </a:tcPr>
                </a:tc>
                <a:tc>
                  <a:txBody>
                    <a:bodyPr/>
                    <a:lstStyle/>
                    <a:p>
                      <a:pPr algn="ctr"/>
                      <a:r>
                        <a:rPr lang="en-US" dirty="0">
                          <a:solidFill>
                            <a:schemeClr val="tx2">
                              <a:lumMod val="50000"/>
                            </a:schemeClr>
                          </a:solidFill>
                        </a:rPr>
                        <a:t>H</a:t>
                      </a:r>
                    </a:p>
                  </a:txBody>
                  <a:tcPr anchor="ctr"/>
                </a:tc>
                <a:tc>
                  <a:txBody>
                    <a:bodyPr/>
                    <a:lstStyle/>
                    <a:p>
                      <a:pPr algn="ctr"/>
                      <a:r>
                        <a:rPr lang="en-US" dirty="0">
                          <a:solidFill>
                            <a:schemeClr val="tx2">
                              <a:lumMod val="50000"/>
                            </a:schemeClr>
                          </a:solidFill>
                        </a:rPr>
                        <a:t>H</a:t>
                      </a:r>
                    </a:p>
                  </a:txBody>
                  <a:tcPr anchor="ctr">
                    <a:solidFill>
                      <a:schemeClr val="tx2">
                        <a:lumMod val="75000"/>
                      </a:schemeClr>
                    </a:solidFill>
                  </a:tcPr>
                </a:tc>
                <a:extLst>
                  <a:ext uri="{0D108BD9-81ED-4DB2-BD59-A6C34878D82A}">
                    <a16:rowId xmlns:a16="http://schemas.microsoft.com/office/drawing/2014/main" val="736172059"/>
                  </a:ext>
                </a:extLst>
              </a:tr>
              <a:tr h="370840">
                <a:tc>
                  <a:txBody>
                    <a:bodyPr/>
                    <a:lstStyle/>
                    <a:p>
                      <a:pPr algn="ctr"/>
                      <a:r>
                        <a:rPr lang="en-US" dirty="0">
                          <a:solidFill>
                            <a:schemeClr val="tx2"/>
                          </a:solidFill>
                        </a:rPr>
                        <a:t>3</a:t>
                      </a:r>
                    </a:p>
                  </a:txBody>
                  <a:tcPr anchor="ctr">
                    <a:lnR w="12700" cap="flat" cmpd="sng" algn="ctr">
                      <a:solidFill>
                        <a:schemeClr val="bg1"/>
                      </a:solidFill>
                      <a:prstDash val="solid"/>
                      <a:round/>
                      <a:headEnd type="none" w="med" len="med"/>
                      <a:tailEnd type="none" w="med" len="med"/>
                    </a:lnR>
                    <a:solidFill>
                      <a:srgbClr val="580604"/>
                    </a:solidFill>
                  </a:tcPr>
                </a:tc>
                <a:tc>
                  <a:txBody>
                    <a:bodyPr/>
                    <a:lstStyle/>
                    <a:p>
                      <a:pPr algn="ctr"/>
                      <a:r>
                        <a:rPr lang="en-US" dirty="0">
                          <a:solidFill>
                            <a:schemeClr val="tx2"/>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580604"/>
                    </a:solidFill>
                  </a:tcPr>
                </a:tc>
                <a:tc>
                  <a:txBody>
                    <a:bodyPr/>
                    <a:lstStyle/>
                    <a:p>
                      <a:pPr algn="ctr"/>
                      <a:r>
                        <a:rPr lang="en-US" dirty="0">
                          <a:solidFill>
                            <a:schemeClr val="tx2"/>
                          </a:solidFill>
                        </a:rPr>
                        <a:t>5</a:t>
                      </a:r>
                    </a:p>
                  </a:txBody>
                  <a:tcPr anchor="ctr">
                    <a:lnL w="12700" cap="flat" cmpd="sng" algn="ctr">
                      <a:solidFill>
                        <a:schemeClr val="bg1"/>
                      </a:solidFill>
                      <a:prstDash val="solid"/>
                      <a:round/>
                      <a:headEnd type="none" w="med" len="med"/>
                      <a:tailEnd type="none" w="med" len="med"/>
                    </a:lnL>
                    <a:solidFill>
                      <a:srgbClr val="580604"/>
                    </a:solidFill>
                  </a:tcPr>
                </a:tc>
                <a:tc>
                  <a:txBody>
                    <a:bodyPr/>
                    <a:lstStyle/>
                    <a:p>
                      <a:pPr algn="ctr"/>
                      <a:r>
                        <a:rPr lang="en-US" dirty="0">
                          <a:solidFill>
                            <a:schemeClr val="tx2"/>
                          </a:solidFill>
                        </a:rPr>
                        <a:t>7</a:t>
                      </a:r>
                    </a:p>
                  </a:txBody>
                  <a:tcPr anchor="ctr">
                    <a:pattFill prst="dkUpDiag">
                      <a:fgClr>
                        <a:srgbClr val="580604"/>
                      </a:fgClr>
                      <a:bgClr>
                        <a:schemeClr val="bg1"/>
                      </a:bgClr>
                    </a:pattFill>
                  </a:tcPr>
                </a:tc>
                <a:tc>
                  <a:txBody>
                    <a:bodyPr/>
                    <a:lstStyle/>
                    <a:p>
                      <a:pPr algn="ctr"/>
                      <a:r>
                        <a:rPr lang="en-US" dirty="0">
                          <a:solidFill>
                            <a:schemeClr val="tx2"/>
                          </a:solidFill>
                        </a:rPr>
                        <a:t>10</a:t>
                      </a:r>
                    </a:p>
                  </a:txBody>
                  <a:tcPr anchor="ctr">
                    <a:pattFill prst="dkUpDiag">
                      <a:fgClr>
                        <a:srgbClr val="580604"/>
                      </a:fgClr>
                      <a:bgClr>
                        <a:schemeClr val="bg1"/>
                      </a:bgClr>
                    </a:pattFill>
                  </a:tcPr>
                </a:tc>
                <a:tc>
                  <a:txBody>
                    <a:bodyPr/>
                    <a:lstStyle/>
                    <a:p>
                      <a:pPr algn="ctr"/>
                      <a:r>
                        <a:rPr lang="en-US" dirty="0">
                          <a:solidFill>
                            <a:schemeClr val="tx2"/>
                          </a:solidFill>
                        </a:rPr>
                        <a:t>11</a:t>
                      </a:r>
                    </a:p>
                  </a:txBody>
                  <a:tcPr anchor="ctr">
                    <a:pattFill prst="dkUpDiag">
                      <a:fgClr>
                        <a:srgbClr val="580604"/>
                      </a:fgClr>
                      <a:bgClr>
                        <a:schemeClr val="bg1"/>
                      </a:bgClr>
                    </a:pattFill>
                  </a:tcPr>
                </a:tc>
                <a:tc>
                  <a:txBody>
                    <a:bodyPr/>
                    <a:lstStyle/>
                    <a:p>
                      <a:pPr algn="ctr"/>
                      <a:r>
                        <a:rPr lang="en-US" dirty="0">
                          <a:solidFill>
                            <a:schemeClr val="tx2"/>
                          </a:solidFill>
                        </a:rPr>
                        <a:t>12</a:t>
                      </a:r>
                    </a:p>
                  </a:txBody>
                  <a:tcPr anchor="ctr">
                    <a:pattFill prst="dkUpDiag">
                      <a:fgClr>
                        <a:srgbClr val="580604"/>
                      </a:fgClr>
                      <a:bgClr>
                        <a:schemeClr val="bg1"/>
                      </a:bgClr>
                    </a:pattFill>
                  </a:tcPr>
                </a:tc>
                <a:tc>
                  <a:txBody>
                    <a:bodyPr/>
                    <a:lstStyle/>
                    <a:p>
                      <a:pPr algn="ctr"/>
                      <a:r>
                        <a:rPr lang="en-US" dirty="0">
                          <a:solidFill>
                            <a:schemeClr val="tx2"/>
                          </a:solidFill>
                        </a:rPr>
                        <a:t>14</a:t>
                      </a:r>
                    </a:p>
                  </a:txBody>
                  <a:tcPr anchor="ctr">
                    <a:pattFill prst="dkUpDiag">
                      <a:fgClr>
                        <a:srgbClr val="580604"/>
                      </a:fgClr>
                      <a:bgClr>
                        <a:schemeClr val="bg1"/>
                      </a:bgClr>
                    </a:pattFill>
                  </a:tcPr>
                </a:tc>
                <a:tc>
                  <a:txBody>
                    <a:bodyPr/>
                    <a:lstStyle/>
                    <a:p>
                      <a:pPr algn="ctr"/>
                      <a:r>
                        <a:rPr lang="en-US" dirty="0">
                          <a:solidFill>
                            <a:schemeClr val="tx2"/>
                          </a:solidFill>
                        </a:rPr>
                        <a:t>0</a:t>
                      </a:r>
                    </a:p>
                  </a:txBody>
                  <a:tcPr anchor="ctr">
                    <a:solidFill>
                      <a:srgbClr val="FFC000"/>
                    </a:solidFill>
                  </a:tcPr>
                </a:tc>
                <a:tc>
                  <a:txBody>
                    <a:bodyPr/>
                    <a:lstStyle/>
                    <a:p>
                      <a:pPr algn="ctr"/>
                      <a:r>
                        <a:rPr lang="en-US" dirty="0">
                          <a:solidFill>
                            <a:schemeClr val="tx2"/>
                          </a:solidFill>
                        </a:rPr>
                        <a:t>0</a:t>
                      </a:r>
                    </a:p>
                  </a:txBody>
                  <a:tcPr anchor="ctr">
                    <a:solidFill>
                      <a:srgbClr val="FFC000"/>
                    </a:solidFill>
                  </a:tcPr>
                </a:tc>
                <a:tc>
                  <a:txBody>
                    <a:bodyPr/>
                    <a:lstStyle/>
                    <a:p>
                      <a:pPr algn="ctr"/>
                      <a:r>
                        <a:rPr lang="en-US" dirty="0">
                          <a:solidFill>
                            <a:schemeClr val="tx2"/>
                          </a:solidFill>
                        </a:rPr>
                        <a:t>18</a:t>
                      </a:r>
                    </a:p>
                  </a:txBody>
                  <a:tcPr anchor="ctr">
                    <a:pattFill prst="dkUpDiag">
                      <a:fgClr>
                        <a:schemeClr val="accent6">
                          <a:lumMod val="50000"/>
                        </a:schemeClr>
                      </a:fgClr>
                      <a:bgClr>
                        <a:schemeClr val="bg1"/>
                      </a:bgClr>
                    </a:pattFill>
                  </a:tcPr>
                </a:tc>
                <a:tc>
                  <a:txBody>
                    <a:bodyPr/>
                    <a:lstStyle/>
                    <a:p>
                      <a:pPr algn="ctr"/>
                      <a:r>
                        <a:rPr lang="en-US" dirty="0">
                          <a:solidFill>
                            <a:schemeClr val="tx2">
                              <a:lumMod val="50000"/>
                            </a:schemeClr>
                          </a:solidFill>
                        </a:rPr>
                        <a:t>0</a:t>
                      </a:r>
                    </a:p>
                  </a:txBody>
                  <a:tcPr anchor="ctr"/>
                </a:tc>
                <a:tc>
                  <a:txBody>
                    <a:bodyPr/>
                    <a:lstStyle/>
                    <a:p>
                      <a:pPr algn="ctr"/>
                      <a:r>
                        <a:rPr lang="en-US" dirty="0">
                          <a:solidFill>
                            <a:schemeClr val="tx2">
                              <a:lumMod val="50000"/>
                            </a:schemeClr>
                          </a:solidFill>
                        </a:rPr>
                        <a:t>2</a:t>
                      </a:r>
                    </a:p>
                  </a:txBody>
                  <a:tcPr anchor="ctr">
                    <a:solidFill>
                      <a:schemeClr val="tx2">
                        <a:lumMod val="75000"/>
                      </a:schemeClr>
                    </a:solidFill>
                  </a:tcPr>
                </a:tc>
                <a:extLst>
                  <a:ext uri="{0D108BD9-81ED-4DB2-BD59-A6C34878D82A}">
                    <a16:rowId xmlns:a16="http://schemas.microsoft.com/office/drawing/2014/main" val="3775053730"/>
                  </a:ext>
                </a:extLst>
              </a:tr>
            </a:tbl>
          </a:graphicData>
        </a:graphic>
      </p:graphicFrame>
      <p:sp>
        <p:nvSpPr>
          <p:cNvPr id="5" name="Slide Number Placeholder 4">
            <a:extLst>
              <a:ext uri="{FF2B5EF4-FFF2-40B4-BE49-F238E27FC236}">
                <a16:creationId xmlns:a16="http://schemas.microsoft.com/office/drawing/2014/main" id="{30C9262D-C4BC-91B4-5C0E-659269956440}"/>
              </a:ext>
            </a:extLst>
          </p:cNvPr>
          <p:cNvSpPr>
            <a:spLocks noGrp="1"/>
          </p:cNvSpPr>
          <p:nvPr>
            <p:ph type="sldNum" sz="quarter" idx="12"/>
          </p:nvPr>
        </p:nvSpPr>
        <p:spPr/>
        <p:txBody>
          <a:bodyPr/>
          <a:lstStyle/>
          <a:p>
            <a:fld id="{48F63A3B-78C7-47BE-AE5E-E10140E04643}" type="slidenum">
              <a:rPr lang="en-US" smtClean="0"/>
              <a:t>16</a:t>
            </a:fld>
            <a:endParaRPr lang="en-US"/>
          </a:p>
        </p:txBody>
      </p:sp>
      <p:sp>
        <p:nvSpPr>
          <p:cNvPr id="13" name="TextBox 12">
            <a:extLst>
              <a:ext uri="{FF2B5EF4-FFF2-40B4-BE49-F238E27FC236}">
                <a16:creationId xmlns:a16="http://schemas.microsoft.com/office/drawing/2014/main" id="{66809A27-8EE8-072C-74AE-7901363E1326}"/>
              </a:ext>
            </a:extLst>
          </p:cNvPr>
          <p:cNvSpPr txBox="1"/>
          <p:nvPr/>
        </p:nvSpPr>
        <p:spPr>
          <a:xfrm>
            <a:off x="838199" y="6446325"/>
            <a:ext cx="9013368" cy="369332"/>
          </a:xfrm>
          <a:prstGeom prst="rect">
            <a:avLst/>
          </a:prstGeom>
          <a:noFill/>
        </p:spPr>
        <p:txBody>
          <a:bodyPr wrap="square" rtlCol="0">
            <a:spAutoFit/>
          </a:bodyPr>
          <a:lstStyle/>
          <a:p>
            <a:r>
              <a:rPr lang="en-US" i="1" dirty="0">
                <a:solidFill>
                  <a:schemeClr val="tx2">
                    <a:lumMod val="50000"/>
                  </a:schemeClr>
                </a:solidFill>
              </a:rPr>
              <a:t>Heuristic: Ignoring cross-hatched tire sets reduces the total number of simulations.</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2304A6-998C-036E-E1C7-D33DB478B9EE}"/>
                  </a:ext>
                </a:extLst>
              </p:cNvPr>
              <p:cNvSpPr txBox="1"/>
              <p:nvPr/>
            </p:nvSpPr>
            <p:spPr>
              <a:xfrm>
                <a:off x="838201" y="2296943"/>
                <a:ext cx="10515599" cy="4149662"/>
              </a:xfrm>
              <a:prstGeom prst="rect">
                <a:avLst/>
              </a:prstGeom>
              <a:noFill/>
            </p:spPr>
            <p:txBody>
              <a:bodyPr wrap="square">
                <a:spAutoFit/>
              </a:bodyPr>
              <a:lstStyle/>
              <a:p>
                <a:r>
                  <a:rPr lang="en-US" sz="1800" dirty="0">
                    <a:latin typeface="Cambria Math" panose="02040503050406030204" pitchFamily="18" charset="0"/>
                    <a:ea typeface="Cambria Math" panose="02040503050406030204" pitchFamily="18" charset="0"/>
                    <a:cs typeface="Times New Roman" panose="02020603050405020304" pitchFamily="18" charset="0"/>
                  </a:rPr>
                  <a:t>Define a </a:t>
                </a:r>
                <a14:m>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i="1" dirty="0" smtClean="0">
                            <a:latin typeface="Cambria Math" panose="02040503050406030204" pitchFamily="18" charset="0"/>
                            <a:ea typeface="Cambria Math" panose="02040503050406030204" pitchFamily="18" charset="0"/>
                            <a:cs typeface="Times New Roman" panose="02020603050405020304" pitchFamily="18" charset="0"/>
                          </a:rPr>
                          <m:t>𝑛</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𝑇</m:t>
                        </m:r>
                      </m:sub>
                    </m:sSub>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oMath>
                </a14:m>
                <a:r>
                  <a:rPr lang="en-US" sz="1800" dirty="0">
                    <a:latin typeface="Cambria Math" panose="02040503050406030204" pitchFamily="18" charset="0"/>
                    <a:ea typeface="Cambria Math" panose="02040503050406030204" pitchFamily="18" charset="0"/>
                    <a:cs typeface="Times New Roman" panose="02020603050405020304" pitchFamily="18" charset="0"/>
                  </a:rPr>
                  <a:t> matrix </a:t>
                </a:r>
                <a:r>
                  <a:rPr lang="en-US" i="1" dirty="0">
                    <a:latin typeface="Cambria Math" panose="02040503050406030204" pitchFamily="18" charset="0"/>
                    <a:ea typeface="Cambria Math" panose="02040503050406030204" pitchFamily="18" charset="0"/>
                    <a:cs typeface="Times New Roman" panose="02020603050405020304" pitchFamily="18" charset="0"/>
                  </a:rPr>
                  <a:t>T</a:t>
                </a:r>
                <a14:m>
                  <m:oMath xmlns:m="http://schemas.openxmlformats.org/officeDocument/2006/math">
                    <m:r>
                      <a:rPr lang="en-US" sz="1800" b="0" i="1" smtClean="0">
                        <a:latin typeface="Cambria Math" panose="02040503050406030204" pitchFamily="18" charset="0"/>
                        <a:ea typeface="Calibri" panose="020F0502020204030204" pitchFamily="34" charset="0"/>
                        <a:cs typeface="Times New Roman" panose="02020603050405020304" pitchFamily="18" charset="0"/>
                      </a:rPr>
                      <m:t> </m:t>
                    </m:r>
                    <m:r>
                      <a:rPr lang="en-US" sz="1800" b="0" i="0" smtClean="0">
                        <a:latin typeface="Cambria Math" panose="02040503050406030204" pitchFamily="18" charset="0"/>
                        <a:ea typeface="Calibri" panose="020F0502020204030204" pitchFamily="34" charset="0"/>
                        <a:cs typeface="Times New Roman" panose="02020603050405020304" pitchFamily="18" charset="0"/>
                      </a:rPr>
                      <m:t>.</m:t>
                    </m:r>
                  </m:oMath>
                </a14:m>
                <a:r>
                  <a:rPr lang="en-US" dirty="0">
                    <a:latin typeface="Cambria Math" panose="02040503050406030204" pitchFamily="18" charset="0"/>
                    <a:ea typeface="Cambria Math" panose="02040503050406030204" pitchFamily="18" charset="0"/>
                    <a:cs typeface="Times New Roman" panose="02020603050405020304" pitchFamily="18" charset="0"/>
                  </a:rPr>
                  <a:t> Each row describes a set of tires available for race week</a:t>
                </a:r>
                <a:r>
                  <a:rPr lang="en-US" i="1" dirty="0">
                    <a:latin typeface="Cambria Math" panose="02040503050406030204" pitchFamily="18" charset="0"/>
                    <a:ea typeface="Cambria Math" panose="02040503050406030204" pitchFamily="18" charset="0"/>
                    <a:cs typeface="Times New Roman" panose="02020603050405020304" pitchFamily="18" charset="0"/>
                  </a:rPr>
                  <a:t>.</a:t>
                </a:r>
              </a:p>
              <a:p>
                <a:endParaRPr lang="en-US" sz="1800" b="0" dirty="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libri" panose="020F0502020204030204" pitchFamily="34" charset="0"/>
                          <a:cs typeface="Times New Roman" panose="02020603050405020304" pitchFamily="18" charset="0"/>
                        </a:rPr>
                        <m:t>𝑇</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b="0" i="1" smtClean="0">
                              <a:latin typeface="Cambria Math" panose="02040503050406030204" pitchFamily="18" charset="0"/>
                              <a:cs typeface="Times New Roman" panose="02020603050405020304" pitchFamily="18" charset="0"/>
                            </a:rPr>
                          </m:ctrlPr>
                        </m:dPr>
                        <m:e>
                          <m:m>
                            <m:mPr>
                              <m:mcs>
                                <m:mc>
                                  <m:mcPr>
                                    <m:count m:val="2"/>
                                    <m:mcJc m:val="center"/>
                                  </m:mcPr>
                                </m:mc>
                              </m:mcs>
                              <m:ctrlPr>
                                <a:rPr lang="en-US" sz="1800" b="0" i="1" smtClean="0">
                                  <a:latin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brk m:alnAt="7"/>
                                      </m:rPr>
                                      <a:rPr lang="en-US" i="1">
                                        <a:latin typeface="Cambria Math" panose="02040503050406030204" pitchFamily="18" charset="0"/>
                                        <a:ea typeface="Calibri" panose="020F0502020204030204" pitchFamily="34" charset="0"/>
                                        <a:cs typeface="Times New Roman" panose="02020603050405020304" pitchFamily="18" charset="0"/>
                                      </a:rPr>
                                      <m:t>𝑎</m:t>
                                    </m:r>
                                  </m:e>
                                  <m:sub>
                                    <m:r>
                                      <m:rPr>
                                        <m:brk m:alnAt="7"/>
                                      </m:rPr>
                                      <a:rPr lang="en-US" i="1">
                                        <a:latin typeface="Cambria Math" panose="02040503050406030204" pitchFamily="18" charset="0"/>
                                        <a:ea typeface="Calibri" panose="020F0502020204030204" pitchFamily="34" charset="0"/>
                                        <a:cs typeface="Times New Roman" panose="02020603050405020304" pitchFamily="18" charset="0"/>
                                      </a:rPr>
                                      <m:t>0</m:t>
                                    </m:r>
                                  </m:sub>
                                </m:sSub>
                              </m:e>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𝑐</m:t>
                                    </m:r>
                                  </m:e>
                                  <m:sub>
                                    <m:r>
                                      <a:rPr lang="en-US" i="1">
                                        <a:latin typeface="Cambria Math" panose="02040503050406030204" pitchFamily="18" charset="0"/>
                                        <a:ea typeface="Calibri" panose="020F0502020204030204" pitchFamily="34" charset="0"/>
                                        <a:cs typeface="Times New Roman" panose="02020603050405020304" pitchFamily="18" charset="0"/>
                                      </a:rPr>
                                      <m:t>0</m:t>
                                    </m:r>
                                  </m:sub>
                                </m:sSub>
                              </m:e>
                            </m:mr>
                            <m:mr>
                              <m:e>
                                <m:r>
                                  <a:rPr lang="en-US" i="1">
                                    <a:latin typeface="Cambria Math" panose="02040503050406030204" pitchFamily="18" charset="0"/>
                                    <a:ea typeface="Calibri" panose="020F0502020204030204" pitchFamily="34" charset="0"/>
                                    <a:cs typeface="Times New Roman" panose="02020603050405020304" pitchFamily="18" charset="0"/>
                                  </a:rPr>
                                  <m:t>⋮</m:t>
                                </m:r>
                              </m:e>
                              <m:e>
                                <m:r>
                                  <a:rPr lang="en-US" i="1">
                                    <a:latin typeface="Cambria Math" panose="02040503050406030204" pitchFamily="18" charset="0"/>
                                    <a:ea typeface="Calibri" panose="020F0502020204030204" pitchFamily="34" charset="0"/>
                                    <a:cs typeface="Times New Roman" panose="02020603050405020304" pitchFamily="18" charset="0"/>
                                  </a:rPr>
                                  <m:t>⋮</m:t>
                                </m:r>
                              </m:e>
                            </m:mr>
                            <m:m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𝑎</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𝑖</m:t>
                                    </m:r>
                                  </m:sub>
                                </m:sSub>
                              </m:e>
                              <m:e>
                                <m:sSub>
                                  <m:sSubPr>
                                    <m:ctrlPr>
                                      <a:rPr lang="en-US"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b="0" i="1" smtClean="0">
                                        <a:latin typeface="Cambria Math" panose="02040503050406030204" pitchFamily="18" charset="0"/>
                                        <a:ea typeface="Calibri" panose="020F0502020204030204" pitchFamily="34" charset="0"/>
                                        <a:cs typeface="Times New Roman" panose="02020603050405020304" pitchFamily="18" charset="0"/>
                                      </a:rPr>
                                      <m:t>𝑐</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𝑖</m:t>
                                    </m:r>
                                  </m:sub>
                                </m:sSub>
                              </m:e>
                            </m:mr>
                          </m:m>
                        </m:e>
                      </m:d>
                    </m:oMath>
                  </m:oMathPara>
                </a14:m>
                <a:endParaRPr lang="en-US" sz="1800" b="0" dirty="0">
                  <a:ea typeface="Calibri" panose="020F0502020204030204" pitchFamily="34" charset="0"/>
                  <a:cs typeface="Times New Roman" panose="02020603050405020304" pitchFamily="18" charset="0"/>
                </a:endParaRPr>
              </a:p>
              <a:p>
                <a:endParaRPr lang="en-US" dirty="0">
                  <a:ea typeface="Calibri" panose="020F0502020204030204" pitchFamily="34" charset="0"/>
                  <a:cs typeface="Times New Roman" panose="02020603050405020304" pitchFamily="18" charset="0"/>
                </a:endParaRPr>
              </a:p>
              <a:p>
                <a:r>
                  <a:rPr lang="en-US" dirty="0">
                    <a:latin typeface="Cambria Math" panose="02040503050406030204" pitchFamily="18" charset="0"/>
                    <a:ea typeface="Cambria Math" panose="02040503050406030204" pitchFamily="18" charset="0"/>
                    <a:cs typeface="Times New Roman" panose="02020603050405020304" pitchFamily="18" charset="0"/>
                  </a:rPr>
                  <a:t>Tires are described using the parameters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800" b="0" dirty="0">
                    <a:latin typeface="Cambria Math" panose="02040503050406030204" pitchFamily="18" charset="0"/>
                    <a:ea typeface="Cambria Math" panose="02040503050406030204" pitchFamily="18" charset="0"/>
                    <a:cs typeface="Times New Roman" panose="02020603050405020304" pitchFamily="18" charset="0"/>
                  </a:rPr>
                  <a:t>, the age of the tire, and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800" b="0" dirty="0">
                    <a:latin typeface="Cambria Math" panose="02040503050406030204" pitchFamily="18" charset="0"/>
                    <a:ea typeface="Cambria Math" panose="02040503050406030204" pitchFamily="18" charset="0"/>
                    <a:cs typeface="Times New Roman" panose="02020603050405020304" pitchFamily="18" charset="0"/>
                  </a:rPr>
                  <a:t>, the compound of tire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1800" b="0" dirty="0">
                    <a:latin typeface="Cambria Math" panose="02040503050406030204" pitchFamily="18" charset="0"/>
                    <a:ea typeface="Cambria Math" panose="02040503050406030204" pitchFamily="18" charset="0"/>
                    <a:cs typeface="Times New Roman" panose="02020603050405020304" pitchFamily="18" charset="0"/>
                  </a:rPr>
                  <a:t>. </a:t>
                </a: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endParaRPr lang="en-US" sz="1800" b="0" i="1"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𝜏</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𝑎</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𝑖</m:t>
                              </m:r>
                            </m:sub>
                          </m:sSub>
                          <m:r>
                            <a:rPr lang="en-US" b="0" i="1" smtClean="0">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𝑐</m:t>
                              </m:r>
                            </m:e>
                            <m:sub>
                              <m:r>
                                <a:rPr lang="en-US" b="0" i="1" smtClean="0">
                                  <a:latin typeface="Cambria Math" panose="02040503050406030204" pitchFamily="18" charset="0"/>
                                  <a:ea typeface="Calibri" panose="020F0502020204030204" pitchFamily="34" charset="0"/>
                                  <a:cs typeface="Times New Roman" panose="02020603050405020304" pitchFamily="18" charset="0"/>
                                </a:rPr>
                                <m:t>𝑖</m:t>
                              </m:r>
                            </m:sub>
                          </m:sSub>
                        </m:e>
                      </m:d>
                    </m:oMath>
                  </m:oMathPara>
                </a14:m>
                <a:endParaRPr lang="en-US" dirty="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𝑎</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𝑖</m:t>
                          </m:r>
                        </m:sub>
                      </m:sSub>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0,1,…,</m:t>
                          </m:r>
                          <m:sSub>
                            <m:sSub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𝑀</m:t>
                              </m:r>
                            </m:sub>
                          </m:sSub>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l-GR" i="1">
                          <a:latin typeface="Cambria Math" panose="02040503050406030204" pitchFamily="18" charset="0"/>
                          <a:ea typeface="Cambria Math" panose="02040503050406030204" pitchFamily="18" charset="0"/>
                          <a:cs typeface="Times New Roman" panose="02020603050405020304" pitchFamily="18" charset="0"/>
                        </a:rPr>
                        <m:t>ℤ</m:t>
                      </m:r>
                    </m:oMath>
                  </m:oMathPara>
                </a14:m>
                <a:endParaRPr lang="en-US" sz="1800" b="0" dirty="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𝑐</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𝑖</m:t>
                          </m:r>
                        </m:sub>
                      </m:sSub>
                      <m:r>
                        <a:rPr lang="en-US" i="1">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𝑆</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𝑀</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𝐻</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b="0" dirty="0">
                  <a:ea typeface="Calibri" panose="020F0502020204030204" pitchFamily="34" charset="0"/>
                  <a:cs typeface="Times New Roman" panose="02020603050405020304" pitchFamily="18" charset="0"/>
                </a:endParaRPr>
              </a:p>
              <a:p>
                <a:endParaRPr lang="en-US" dirty="0">
                  <a:ea typeface="Calibri" panose="020F0502020204030204" pitchFamily="34" charset="0"/>
                  <a:cs typeface="Times New Roman" panose="02020603050405020304" pitchFamily="18" charset="0"/>
                </a:endParaRP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𝑀</m:t>
                        </m:r>
                      </m:sub>
                    </m:sSub>
                  </m:oMath>
                </a14:m>
                <a:r>
                  <a:rPr lang="en-US" sz="1800" b="0" i="1" dirty="0">
                    <a:latin typeface="Cambria Math" panose="02040503050406030204" pitchFamily="18" charset="0"/>
                    <a:ea typeface="Cambria Math" panose="02040503050406030204" pitchFamily="18" charset="0"/>
                    <a:cs typeface="Times New Roman" panose="02020603050405020304" pitchFamily="18" charset="0"/>
                  </a:rPr>
                  <a:t> </a:t>
                </a:r>
                <a:r>
                  <a:rPr lang="en-US" sz="1800" b="0" dirty="0">
                    <a:latin typeface="Cambria Math" panose="02040503050406030204" pitchFamily="18" charset="0"/>
                    <a:ea typeface="Cambria Math" panose="02040503050406030204" pitchFamily="18" charset="0"/>
                    <a:cs typeface="Times New Roman" panose="02020603050405020304" pitchFamily="18" charset="0"/>
                  </a:rPr>
                  <a:t>is the theoretical maximum life of tire compound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b="0" i="0"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1800" b="0" dirty="0">
                  <a:ea typeface="Calibri" panose="020F0502020204030204" pitchFamily="34" charset="0"/>
                  <a:cs typeface="Times New Roman" panose="02020603050405020304" pitchFamily="18" charset="0"/>
                </a:endParaRPr>
              </a:p>
              <a:p>
                <a:endParaRPr lang="en-US" sz="1800" b="0" dirty="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𝑀</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≥0|</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i="1">
                          <a:latin typeface="Cambria Math" panose="02040503050406030204" pitchFamily="18" charset="0"/>
                          <a:ea typeface="Cambria Math" panose="02040503050406030204" pitchFamily="18" charset="0"/>
                          <a:cs typeface="Times New Roman" panose="02020603050405020304" pitchFamily="18" charset="0"/>
                        </a:rPr>
                        <m:t>⊂</m:t>
                      </m:r>
                      <m:r>
                        <a:rPr lang="el-GR" i="1">
                          <a:latin typeface="Cambria Math" panose="02040503050406030204" pitchFamily="18" charset="0"/>
                          <a:ea typeface="Cambria Math" panose="02040503050406030204" pitchFamily="18" charset="0"/>
                          <a:cs typeface="Times New Roman" panose="02020603050405020304" pitchFamily="18" charset="0"/>
                        </a:rPr>
                        <m:t>ℤ</m:t>
                      </m:r>
                    </m:oMath>
                  </m:oMathPara>
                </a14:m>
                <a:endParaRPr lang="en-US" dirty="0">
                  <a:ea typeface="Calibri" panose="020F0502020204030204" pitchFamily="34"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F82304A6-998C-036E-E1C7-D33DB478B9EE}"/>
                  </a:ext>
                </a:extLst>
              </p:cNvPr>
              <p:cNvSpPr txBox="1">
                <a:spLocks noRot="1" noChangeAspect="1" noMove="1" noResize="1" noEditPoints="1" noAdjustHandles="1" noChangeArrowheads="1" noChangeShapeType="1" noTextEdit="1"/>
              </p:cNvSpPr>
              <p:nvPr/>
            </p:nvSpPr>
            <p:spPr>
              <a:xfrm>
                <a:off x="838201" y="2296943"/>
                <a:ext cx="10515599" cy="4149662"/>
              </a:xfrm>
              <a:prstGeom prst="rect">
                <a:avLst/>
              </a:prstGeom>
              <a:blipFill>
                <a:blip r:embed="rId3"/>
                <a:stretch>
                  <a:fillRect l="-603" t="-610" b="-610"/>
                </a:stretch>
              </a:blipFill>
            </p:spPr>
            <p:txBody>
              <a:bodyPr/>
              <a:lstStyle/>
              <a:p>
                <a:r>
                  <a:rPr lang="en-US">
                    <a:noFill/>
                  </a:rPr>
                  <a:t> </a:t>
                </a:r>
              </a:p>
            </p:txBody>
          </p:sp>
        </mc:Fallback>
      </mc:AlternateContent>
    </p:spTree>
    <p:extLst>
      <p:ext uri="{BB962C8B-B14F-4D97-AF65-F5344CB8AC3E}">
        <p14:creationId xmlns:p14="http://schemas.microsoft.com/office/powerpoint/2010/main" val="3163673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0197-8702-19A8-3998-BA02C437B0A8}"/>
              </a:ext>
            </a:extLst>
          </p:cNvPr>
          <p:cNvSpPr>
            <a:spLocks noGrp="1"/>
          </p:cNvSpPr>
          <p:nvPr>
            <p:ph type="title"/>
          </p:nvPr>
        </p:nvSpPr>
        <p:spPr/>
        <p:txBody>
          <a:bodyPr/>
          <a:lstStyle/>
          <a:p>
            <a:r>
              <a:rPr lang="en-US" dirty="0"/>
              <a:t>Racing strategy</a:t>
            </a:r>
          </a:p>
        </p:txBody>
      </p:sp>
      <p:sp>
        <p:nvSpPr>
          <p:cNvPr id="5" name="Slide Number Placeholder 4">
            <a:extLst>
              <a:ext uri="{FF2B5EF4-FFF2-40B4-BE49-F238E27FC236}">
                <a16:creationId xmlns:a16="http://schemas.microsoft.com/office/drawing/2014/main" id="{30C9262D-C4BC-91B4-5C0E-659269956440}"/>
              </a:ext>
            </a:extLst>
          </p:cNvPr>
          <p:cNvSpPr>
            <a:spLocks noGrp="1"/>
          </p:cNvSpPr>
          <p:nvPr>
            <p:ph type="sldNum" sz="quarter" idx="12"/>
          </p:nvPr>
        </p:nvSpPr>
        <p:spPr/>
        <p:txBody>
          <a:bodyPr/>
          <a:lstStyle/>
          <a:p>
            <a:fld id="{48F63A3B-78C7-47BE-AE5E-E10140E04643}" type="slidenum">
              <a:rPr lang="en-US" smtClean="0"/>
              <a:t>17</a:t>
            </a:fld>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2304A6-998C-036E-E1C7-D33DB478B9EE}"/>
                  </a:ext>
                </a:extLst>
              </p:cNvPr>
              <p:cNvSpPr txBox="1"/>
              <p:nvPr/>
            </p:nvSpPr>
            <p:spPr>
              <a:xfrm>
                <a:off x="838200" y="1445442"/>
                <a:ext cx="10515599" cy="5540556"/>
              </a:xfrm>
              <a:prstGeom prst="rect">
                <a:avLst/>
              </a:prstGeom>
              <a:noFill/>
            </p:spPr>
            <p:txBody>
              <a:bodyPr wrap="square">
                <a:spAutoFit/>
              </a:bodyPr>
              <a:lstStyle/>
              <a:p>
                <a:r>
                  <a:rPr lang="en-US" sz="1800" dirty="0">
                    <a:latin typeface="Cambria Math" panose="02040503050406030204" pitchFamily="18" charset="0"/>
                    <a:ea typeface="Cambria Math" panose="02040503050406030204" pitchFamily="18" charset="0"/>
                    <a:cs typeface="Times New Roman" panose="02020603050405020304" pitchFamily="18" charset="0"/>
                  </a:rPr>
                  <a:t>Define tire set as an </a:t>
                </a:r>
                <a:r>
                  <a:rPr lang="en-US" sz="1800" i="1" dirty="0">
                    <a:latin typeface="Cambria Math" panose="02040503050406030204" pitchFamily="18" charset="0"/>
                    <a:ea typeface="Cambria Math" panose="02040503050406030204" pitchFamily="18" charset="0"/>
                    <a:cs typeface="Times New Roman" panose="02020603050405020304" pitchFamily="18" charset="0"/>
                  </a:rPr>
                  <a:t>N</a:t>
                </a:r>
                <a14:m>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oMath>
                </a14:m>
                <a:r>
                  <a:rPr lang="en-US" sz="1800" dirty="0">
                    <a:latin typeface="Cambria Math" panose="02040503050406030204" pitchFamily="18" charset="0"/>
                    <a:ea typeface="Cambria Math" panose="02040503050406030204" pitchFamily="18" charset="0"/>
                    <a:cs typeface="Times New Roman" panose="02020603050405020304" pitchFamily="18" charset="0"/>
                  </a:rPr>
                  <a:t> matrix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𝑇</m:t>
                            </m:r>
                          </m:e>
                        </m:acc>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𝑠</m:t>
                        </m:r>
                      </m:sub>
                    </m:sSub>
                  </m:oMath>
                </a14:m>
                <a:r>
                  <a:rPr lang="en-US" dirty="0">
                    <a:latin typeface="Cambria Math" panose="02040503050406030204" pitchFamily="18" charset="0"/>
                    <a:ea typeface="Cambria Math" panose="02040503050406030204" pitchFamily="18" charset="0"/>
                    <a:cs typeface="Times New Roman" panose="02020603050405020304" pitchFamily="18" charset="0"/>
                  </a:rPr>
                  <a:t>. Splitting the race into a fixed number of stints </a:t>
                </a:r>
                <a:r>
                  <a:rPr lang="en-US" i="1" dirty="0">
                    <a:latin typeface="Cambria Math" panose="02040503050406030204" pitchFamily="18" charset="0"/>
                    <a:ea typeface="Cambria Math" panose="02040503050406030204" pitchFamily="18" charset="0"/>
                    <a:cs typeface="Times New Roman" panose="02020603050405020304" pitchFamily="18" charset="0"/>
                  </a:rPr>
                  <a:t>N</a:t>
                </a:r>
                <a:r>
                  <a:rPr lang="en-US" dirty="0">
                    <a:latin typeface="Cambria Math" panose="02040503050406030204" pitchFamily="18" charset="0"/>
                    <a:ea typeface="Cambria Math" panose="02040503050406030204" pitchFamily="18" charset="0"/>
                    <a:cs typeface="Times New Roman" panose="02020603050405020304" pitchFamily="18" charset="0"/>
                  </a:rPr>
                  <a:t> (pit stops = </a:t>
                </a:r>
                <a:r>
                  <a:rPr lang="en-US" i="1" dirty="0">
                    <a:latin typeface="Cambria Math" panose="02040503050406030204" pitchFamily="18" charset="0"/>
                    <a:ea typeface="Cambria Math" panose="02040503050406030204" pitchFamily="18" charset="0"/>
                    <a:cs typeface="Times New Roman" panose="02020603050405020304" pitchFamily="18" charset="0"/>
                  </a:rPr>
                  <a:t>N − 1</a:t>
                </a:r>
                <a:r>
                  <a:rPr lang="en-US" dirty="0">
                    <a:latin typeface="Cambria Math" panose="02040503050406030204" pitchFamily="18" charset="0"/>
                    <a:ea typeface="Cambria Math" panose="02040503050406030204" pitchFamily="18" charset="0"/>
                    <a:cs typeface="Times New Roman" panose="02020603050405020304" pitchFamily="18" charset="0"/>
                  </a:rPr>
                  <a:t>) with stint index </a:t>
                </a:r>
                <a:r>
                  <a:rPr lang="en-US" i="1" dirty="0" err="1">
                    <a:latin typeface="Cambria Math" panose="02040503050406030204" pitchFamily="18" charset="0"/>
                    <a:ea typeface="Cambria Math" panose="02040503050406030204" pitchFamily="18" charset="0"/>
                    <a:cs typeface="Times New Roman" panose="02020603050405020304" pitchFamily="18" charset="0"/>
                  </a:rPr>
                  <a:t>i</a:t>
                </a:r>
                <a:r>
                  <a:rPr lang="en-US" dirty="0">
                    <a:latin typeface="Cambria Math" panose="02040503050406030204" pitchFamily="18" charset="0"/>
                    <a:ea typeface="Cambria Math" panose="02040503050406030204" pitchFamily="18" charset="0"/>
                    <a:cs typeface="Times New Roman" panose="02020603050405020304" pitchFamily="18" charset="0"/>
                  </a:rPr>
                  <a:t>, tires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Cambria Math" panose="02040503050406030204" pitchFamily="18" charset="0"/>
                    <a:ea typeface="Cambria Math" panose="02040503050406030204" pitchFamily="18" charset="0"/>
                    <a:cs typeface="Times New Roman" panose="02020603050405020304" pitchFamily="18" charset="0"/>
                  </a:rPr>
                  <a:t>and stint lengths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i="1" smtClean="0">
                            <a:latin typeface="Cambria Math" panose="02040503050406030204" pitchFamily="18" charset="0"/>
                            <a:ea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dirty="0">
                    <a:latin typeface="Cambria Math" panose="02040503050406030204" pitchFamily="18" charset="0"/>
                    <a:ea typeface="Cambria Math" panose="02040503050406030204" pitchFamily="18" charset="0"/>
                    <a:cs typeface="Times New Roman" panose="02020603050405020304" pitchFamily="18" charset="0"/>
                  </a:rPr>
                  <a:t> as optimization variables for strategy </a:t>
                </a:r>
                <a:r>
                  <a:rPr lang="en-US" i="1" dirty="0">
                    <a:latin typeface="Cambria Math" panose="02040503050406030204" pitchFamily="18" charset="0"/>
                    <a:ea typeface="Cambria Math" panose="02040503050406030204" pitchFamily="18" charset="0"/>
                    <a:cs typeface="Times New Roman" panose="02020603050405020304" pitchFamily="18" charset="0"/>
                  </a:rPr>
                  <a:t>s.</a:t>
                </a: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endParaRPr lang="en-US" sz="1800" b="0"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𝑇</m:t>
                              </m:r>
                            </m:e>
                          </m:acc>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𝑠</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i="1">
                                        <a:latin typeface="Cambria Math" panose="02040503050406030204" pitchFamily="18" charset="0"/>
                                        <a:ea typeface="Cambria Math" panose="02040503050406030204" pitchFamily="18" charset="0"/>
                                        <a:cs typeface="Times New Roman" panose="02020603050405020304" pitchFamily="18" charset="0"/>
                                      </a:rPr>
                                      <m:t>1</m:t>
                                    </m:r>
                                  </m:sub>
                                </m:sSub>
                              </m:e>
                            </m:mr>
                            <m:mr>
                              <m:e>
                                <m:r>
                                  <a:rPr lang="en-US" i="1">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i="1">
                                        <a:latin typeface="Cambria Math" panose="02040503050406030204" pitchFamily="18" charset="0"/>
                                        <a:ea typeface="Cambria Math" panose="02040503050406030204" pitchFamily="18" charset="0"/>
                                        <a:cs typeface="Times New Roman" panose="02020603050405020304" pitchFamily="18" charset="0"/>
                                      </a:rPr>
                                      <m:t>𝑁</m:t>
                                    </m:r>
                                  </m:sub>
                                </m:sSub>
                              </m:e>
                            </m:mr>
                          </m:m>
                        </m:e>
                      </m:d>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i="1"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n-US" b="1" i="1">
                              <a:latin typeface="Cambria Math" panose="02040503050406030204" pitchFamily="18" charset="0"/>
                              <a:ea typeface="Cambria Math" panose="02040503050406030204" pitchFamily="18" charset="0"/>
                              <a:cs typeface="Times New Roman" panose="02020603050405020304" pitchFamily="18" charset="0"/>
                            </a:rPr>
                            <m:t>𝒂</m:t>
                          </m:r>
                        </m:e>
                      </m:acc>
                      <m:r>
                        <a:rPr lang="en-US" b="0" i="1" smtClean="0">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sub>
                                </m:sSub>
                              </m:e>
                            </m:mr>
                            <m:mr>
                              <m:e>
                                <m:r>
                                  <a:rPr lang="en-US" i="1">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𝛼</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𝑁</m:t>
                                    </m:r>
                                  </m:sub>
                                </m:sSub>
                              </m:e>
                            </m:mr>
                          </m:m>
                        </m:e>
                      </m:d>
                    </m:oMath>
                  </m:oMathPara>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a:p>
                <a:endParaRPr lang="en-US" dirty="0">
                  <a:latin typeface="Cambria Math" panose="02040503050406030204" pitchFamily="18" charset="0"/>
                  <a:ea typeface="Cambria Math" panose="02040503050406030204" pitchFamily="18" charset="0"/>
                  <a:cs typeface="Times New Roman" panose="02020603050405020304" pitchFamily="18" charset="0"/>
                </a:endParaRPr>
              </a:p>
              <a:p>
                <a:r>
                  <a:rPr lang="en-US" dirty="0">
                    <a:latin typeface="Cambria Math" panose="02040503050406030204" pitchFamily="18" charset="0"/>
                    <a:ea typeface="Cambria Math" panose="02040503050406030204" pitchFamily="18" charset="0"/>
                    <a:cs typeface="Times New Roman" panose="02020603050405020304" pitchFamily="18" charset="0"/>
                  </a:rPr>
                  <a:t>Create strategies for all the possible combinations of tires from the remaining tire inventory.</a:t>
                </a:r>
              </a:p>
              <a:p>
                <a:endParaRPr lang="en-US" dirty="0">
                  <a:latin typeface="Cambria Math" panose="02040503050406030204" pitchFamily="18" charset="0"/>
                  <a:ea typeface="Cambria Math" panose="02040503050406030204" pitchFamily="18" charset="0"/>
                  <a:cs typeface="Times New Roman" panose="02020603050405020304" pitchFamily="18" charset="0"/>
                </a:endParaRPr>
              </a:p>
              <a:p>
                <a:r>
                  <a:rPr lang="en-US" dirty="0">
                    <a:latin typeface="Cambria Math" panose="02040503050406030204" pitchFamily="18" charset="0"/>
                    <a:ea typeface="Cambria Math" panose="02040503050406030204" pitchFamily="18" charset="0"/>
                    <a:cs typeface="Times New Roman" panose="02020603050405020304" pitchFamily="18" charset="0"/>
                  </a:rPr>
                  <a:t>Constraints:</a:t>
                </a: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𝜏</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Cambria Math" panose="02040503050406030204" pitchFamily="18" charset="0"/>
                    <a:ea typeface="Cambria Math" panose="02040503050406030204" pitchFamily="18" charset="0"/>
                    <a:cs typeface="Times New Roman" panose="02020603050405020304" pitchFamily="18" charset="0"/>
                  </a:rPr>
                  <a:t> is sampled </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𝑁</m:t>
                    </m:r>
                  </m:oMath>
                </a14:m>
                <a:r>
                  <a:rPr lang="en-US" dirty="0">
                    <a:latin typeface="Cambria Math" panose="02040503050406030204" pitchFamily="18" charset="0"/>
                    <a:ea typeface="Cambria Math" panose="02040503050406030204" pitchFamily="18" charset="0"/>
                    <a:cs typeface="Times New Roman" panose="02020603050405020304" pitchFamily="18" charset="0"/>
                  </a:rPr>
                  <a:t> times from inventory without replacement.</a:t>
                </a:r>
              </a:p>
              <a:p>
                <a:pPr marL="285750" indent="-285750">
                  <a:buFont typeface="Arial" panose="020B0604020202020204" pitchFamily="34" charset="0"/>
                  <a:buChar char="•"/>
                </a:pPr>
                <a:r>
                  <a:rPr lang="en-US" dirty="0">
                    <a:latin typeface="Cambria Math" panose="02040503050406030204" pitchFamily="18" charset="0"/>
                    <a:ea typeface="Cambria Math" panose="02040503050406030204" pitchFamily="18" charset="0"/>
                    <a:cs typeface="Times New Roman" panose="02020603050405020304" pitchFamily="18" charset="0"/>
                  </a:rPr>
                  <a:t>At least two unique tire compounds in the set of </a:t>
                </a:r>
                <a14:m>
                  <m:oMath xmlns:m="http://schemas.openxmlformats.org/officeDocument/2006/math">
                    <m:sSub>
                      <m:sSubPr>
                        <m:ctrlPr>
                          <a:rPr lang="en-US"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i="1" dirty="0">
                            <a:latin typeface="Cambria Math" panose="02040503050406030204" pitchFamily="18" charset="0"/>
                            <a:ea typeface="Cambria Math" panose="02040503050406030204" pitchFamily="18" charset="0"/>
                            <a:cs typeface="Times New Roman" panose="02020603050405020304" pitchFamily="18" charset="0"/>
                          </a:rPr>
                          <m:t>𝑐</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𝑁</m:t>
                        </m:r>
                      </m:sub>
                    </m:sSub>
                    <m:r>
                      <a:rPr lang="en-US"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Cambria Math" panose="02040503050406030204" pitchFamily="18" charset="0"/>
                    <a:ea typeface="Cambria Math" panose="02040503050406030204" pitchFamily="18" charset="0"/>
                    <a:cs typeface="Times New Roman" panose="02020603050405020304" pitchFamily="18" charset="0"/>
                  </a:rPr>
                  <a:t>.</a:t>
                </a:r>
              </a:p>
              <a:p>
                <a:endParaRPr lang="en-US" dirty="0">
                  <a:latin typeface="Cambria Math" panose="02040503050406030204" pitchFamily="18" charset="0"/>
                  <a:ea typeface="Cambria Math" panose="02040503050406030204" pitchFamily="18" charset="0"/>
                  <a:cs typeface="Times New Roman" panose="02020603050405020304" pitchFamily="18" charset="0"/>
                </a:endParaRPr>
              </a:p>
              <a:p>
                <a:r>
                  <a:rPr lang="en-US" dirty="0">
                    <a:latin typeface="Cambria Math" panose="02040503050406030204" pitchFamily="18" charset="0"/>
                    <a:ea typeface="Cambria Math" panose="02040503050406030204" pitchFamily="18" charset="0"/>
                    <a:cs typeface="Times New Roman" panose="02020603050405020304" pitchFamily="18" charset="0"/>
                  </a:rPr>
                  <a:t>Create </a:t>
                </a:r>
                <a14:m>
                  <m:oMath xmlns:m="http://schemas.openxmlformats.org/officeDocument/2006/math">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𝑆</m:t>
                        </m:r>
                      </m:e>
                      <m:sub>
                        <m:r>
                          <a:rPr lang="en-US" i="1">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dirty="0">
                    <a:latin typeface="Cambria Math" panose="02040503050406030204" pitchFamily="18" charset="0"/>
                    <a:ea typeface="Cambria Math" panose="02040503050406030204" pitchFamily="18" charset="0"/>
                    <a:cs typeface="Times New Roman" panose="02020603050405020304" pitchFamily="18" charset="0"/>
                  </a:rPr>
                  <a:t> strategies for each number of pit stops possible at a particular circuit between </a:t>
                </a:r>
                <a14:m>
                  <m:oMath xmlns:m="http://schemas.openxmlformats.org/officeDocument/2006/math">
                    <m:r>
                      <a:rPr lang="en-US"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𝑚𝑎𝑥</m:t>
                        </m:r>
                      </m:sub>
                    </m:sSub>
                    <m:r>
                      <a:rPr lang="en-US" i="1" dirty="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Cambria Math" panose="02040503050406030204" pitchFamily="18" charset="0"/>
                    <a:ea typeface="Cambria Math" panose="02040503050406030204" pitchFamily="18" charset="0"/>
                    <a:cs typeface="Times New Roman" panose="02020603050405020304" pitchFamily="18" charset="0"/>
                  </a:rPr>
                  <a:t> , where </a:t>
                </a:r>
                <a14:m>
                  <m:oMath xmlns:m="http://schemas.openxmlformats.org/officeDocument/2006/math">
                    <m:sSub>
                      <m:sSubPr>
                        <m:ctrlPr>
                          <a:rPr lang="en-US"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ea typeface="Cambria Math" panose="02040503050406030204" pitchFamily="18" charset="0"/>
                            <a:cs typeface="Times New Roman" panose="02020603050405020304" pitchFamily="18" charset="0"/>
                          </a:rPr>
                          <m:t>𝑃</m:t>
                        </m:r>
                      </m:e>
                      <m:sub>
                        <m:r>
                          <a:rPr lang="en-US" i="1" dirty="0">
                            <a:latin typeface="Cambria Math" panose="02040503050406030204" pitchFamily="18" charset="0"/>
                            <a:ea typeface="Cambria Math" panose="02040503050406030204" pitchFamily="18" charset="0"/>
                            <a:cs typeface="Times New Roman" panose="02020603050405020304" pitchFamily="18" charset="0"/>
                          </a:rPr>
                          <m:t>𝑚𝑖𝑛</m:t>
                        </m:r>
                      </m:sub>
                    </m:sSub>
                  </m:oMath>
                </a14:m>
                <a:r>
                  <a:rPr lang="en-US" dirty="0">
                    <a:latin typeface="Cambria Math" panose="02040503050406030204" pitchFamily="18" charset="0"/>
                    <a:ea typeface="Cambria Math" panose="02040503050406030204" pitchFamily="18" charset="0"/>
                    <a:cs typeface="Times New Roman" panose="02020603050405020304" pitchFamily="18" charset="0"/>
                  </a:rPr>
                  <a:t> is the minimum number of pit stops and </a:t>
                </a:r>
                <a14:m>
                  <m:oMath xmlns:m="http://schemas.openxmlformats.org/officeDocument/2006/math">
                    <m:sSub>
                      <m:sSubPr>
                        <m:ctrlPr>
                          <a:rPr lang="en-US"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i="1" dirty="0">
                            <a:latin typeface="Cambria Math" panose="02040503050406030204" pitchFamily="18" charset="0"/>
                            <a:ea typeface="Cambria Math" panose="02040503050406030204" pitchFamily="18" charset="0"/>
                            <a:cs typeface="Times New Roman" panose="02020603050405020304" pitchFamily="18" charset="0"/>
                          </a:rPr>
                          <m:t>𝑃</m:t>
                        </m:r>
                      </m:e>
                      <m:sub>
                        <m:r>
                          <a:rPr lang="en-US" i="1" dirty="0">
                            <a:latin typeface="Cambria Math" panose="02040503050406030204" pitchFamily="18" charset="0"/>
                            <a:ea typeface="Cambria Math" panose="02040503050406030204" pitchFamily="18" charset="0"/>
                            <a:cs typeface="Times New Roman" panose="02020603050405020304" pitchFamily="18" charset="0"/>
                          </a:rPr>
                          <m:t>𝑚</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𝑎𝑥</m:t>
                        </m:r>
                      </m:sub>
                    </m:sSub>
                  </m:oMath>
                </a14:m>
                <a:r>
                  <a:rPr lang="en-US" dirty="0">
                    <a:latin typeface="Cambria Math" panose="02040503050406030204" pitchFamily="18" charset="0"/>
                    <a:ea typeface="Cambria Math" panose="02040503050406030204" pitchFamily="18" charset="0"/>
                    <a:cs typeface="Times New Roman" panose="02020603050405020304" pitchFamily="18" charset="0"/>
                  </a:rPr>
                  <a:t> is the maximum number of pit stops.</a:t>
                </a:r>
              </a:p>
              <a:p>
                <a:endParaRPr lang="en-US" dirty="0">
                  <a:latin typeface="Cambria Math" panose="02040503050406030204" pitchFamily="18" charset="0"/>
                  <a:ea typeface="Cambria Math" panose="02040503050406030204" pitchFamily="18" charset="0"/>
                  <a:cs typeface="Times New Roman" panose="02020603050405020304" pitchFamily="18" charset="0"/>
                </a:endParaRPr>
              </a:p>
              <a:p>
                <a:r>
                  <a:rPr lang="en-US" dirty="0">
                    <a:latin typeface="Cambria Math" panose="02040503050406030204" pitchFamily="18" charset="0"/>
                    <a:ea typeface="Cambria Math" panose="02040503050406030204" pitchFamily="18" charset="0"/>
                    <a:cs typeface="Times New Roman" panose="02020603050405020304" pitchFamily="18" charset="0"/>
                  </a:rPr>
                  <a:t>General rule: optimal number of pit stops in a dry F1 race without any unforeseen events is between 1-3</a:t>
                </a:r>
              </a:p>
              <a:p>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n-US"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𝑃</m:t>
                          </m:r>
                        </m:e>
                        <m: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𝑚𝑎𝑥</m:t>
                          </m:r>
                        </m:sub>
                      </m:sSub>
                      <m:r>
                        <a:rPr lang="en-US" b="0" i="1" dirty="0" smtClean="0">
                          <a:latin typeface="Cambria Math" panose="02040503050406030204" pitchFamily="18" charset="0"/>
                          <a:ea typeface="Cambria Math" panose="02040503050406030204" pitchFamily="18" charset="0"/>
                          <a:cs typeface="Times New Roman" panose="02020603050405020304" pitchFamily="18" charset="0"/>
                        </a:rPr>
                        <m:t>=3</m:t>
                      </m:r>
                      <m:r>
                        <a:rPr lang="en-US" i="1" dirty="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a:p>
                <a:endParaRPr lang="en-US"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F82304A6-998C-036E-E1C7-D33DB478B9EE}"/>
                  </a:ext>
                </a:extLst>
              </p:cNvPr>
              <p:cNvSpPr txBox="1">
                <a:spLocks noRot="1" noChangeAspect="1" noMove="1" noResize="1" noEditPoints="1" noAdjustHandles="1" noChangeArrowheads="1" noChangeShapeType="1" noTextEdit="1"/>
              </p:cNvSpPr>
              <p:nvPr/>
            </p:nvSpPr>
            <p:spPr>
              <a:xfrm>
                <a:off x="838200" y="1445442"/>
                <a:ext cx="10515599" cy="5540556"/>
              </a:xfrm>
              <a:prstGeom prst="rect">
                <a:avLst/>
              </a:prstGeom>
              <a:blipFill>
                <a:blip r:embed="rId3"/>
                <a:stretch>
                  <a:fillRect l="-604" t="-228"/>
                </a:stretch>
              </a:blipFill>
            </p:spPr>
            <p:txBody>
              <a:bodyPr/>
              <a:lstStyle/>
              <a:p>
                <a:r>
                  <a:rPr lang="en-US">
                    <a:noFill/>
                  </a:rPr>
                  <a:t> </a:t>
                </a:r>
              </a:p>
            </p:txBody>
          </p:sp>
        </mc:Fallback>
      </mc:AlternateContent>
    </p:spTree>
    <p:extLst>
      <p:ext uri="{BB962C8B-B14F-4D97-AF65-F5344CB8AC3E}">
        <p14:creationId xmlns:p14="http://schemas.microsoft.com/office/powerpoint/2010/main" val="253414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4E7D-5DCF-E0E8-6694-29099A3B7B7A}"/>
              </a:ext>
            </a:extLst>
          </p:cNvPr>
          <p:cNvSpPr>
            <a:spLocks noGrp="1"/>
          </p:cNvSpPr>
          <p:nvPr>
            <p:ph type="title"/>
          </p:nvPr>
        </p:nvSpPr>
        <p:spPr/>
        <p:txBody>
          <a:bodyPr/>
          <a:lstStyle/>
          <a:p>
            <a:r>
              <a:rPr lang="en-US" dirty="0"/>
              <a:t>Factors affecting race time</a:t>
            </a:r>
          </a:p>
        </p:txBody>
      </p:sp>
      <p:graphicFrame>
        <p:nvGraphicFramePr>
          <p:cNvPr id="4" name="Content Placeholder 3">
            <a:extLst>
              <a:ext uri="{FF2B5EF4-FFF2-40B4-BE49-F238E27FC236}">
                <a16:creationId xmlns:a16="http://schemas.microsoft.com/office/drawing/2014/main" id="{2AF54F16-BBE8-6362-4BC8-C6A487971316}"/>
              </a:ext>
            </a:extLst>
          </p:cNvPr>
          <p:cNvGraphicFramePr>
            <a:graphicFrameLocks noGrp="1"/>
          </p:cNvGraphicFramePr>
          <p:nvPr>
            <p:ph idx="1"/>
            <p:extLst>
              <p:ext uri="{D42A27DB-BD31-4B8C-83A1-F6EECF244321}">
                <p14:modId xmlns:p14="http://schemas.microsoft.com/office/powerpoint/2010/main" val="2094182049"/>
              </p:ext>
            </p:extLst>
          </p:nvPr>
        </p:nvGraphicFramePr>
        <p:xfrm>
          <a:off x="3127375" y="2046106"/>
          <a:ext cx="5937250" cy="2795270"/>
        </p:xfrm>
        <a:graphic>
          <a:graphicData uri="http://schemas.openxmlformats.org/drawingml/2006/table">
            <a:tbl>
              <a:tblPr firstRow="1" firstCol="1" bandRow="1">
                <a:tableStyleId>{9D7B26C5-4107-4FEC-AEDC-1716B250A1EF}</a:tableStyleId>
              </a:tblPr>
              <a:tblGrid>
                <a:gridCol w="1082675">
                  <a:extLst>
                    <a:ext uri="{9D8B030D-6E8A-4147-A177-3AD203B41FA5}">
                      <a16:colId xmlns:a16="http://schemas.microsoft.com/office/drawing/2014/main" val="1199664543"/>
                    </a:ext>
                  </a:extLst>
                </a:gridCol>
                <a:gridCol w="4854575">
                  <a:extLst>
                    <a:ext uri="{9D8B030D-6E8A-4147-A177-3AD203B41FA5}">
                      <a16:colId xmlns:a16="http://schemas.microsoft.com/office/drawing/2014/main" val="3649750972"/>
                    </a:ext>
                  </a:extLst>
                </a:gridCol>
              </a:tblGrid>
              <a:tr h="0">
                <a:tc>
                  <a:txBody>
                    <a:bodyPr/>
                    <a:lstStyle/>
                    <a:p>
                      <a:pPr marL="0" marR="0">
                        <a:lnSpc>
                          <a:spcPct val="150000"/>
                        </a:lnSpc>
                        <a:spcBef>
                          <a:spcPts val="0"/>
                        </a:spcBef>
                        <a:spcAft>
                          <a:spcPts val="0"/>
                        </a:spcAft>
                      </a:pPr>
                      <a:r>
                        <a:rPr lang="en-US" sz="1800">
                          <a:effectLst/>
                        </a:rPr>
                        <a:t>Circuit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dirty="0">
                          <a:effectLst/>
                        </a:rPr>
                        <a:t>Number of laps</a:t>
                      </a:r>
                    </a:p>
                    <a:p>
                      <a:pPr marL="342900" marR="0" lvl="0" indent="-342900">
                        <a:lnSpc>
                          <a:spcPct val="150000"/>
                        </a:lnSpc>
                        <a:spcBef>
                          <a:spcPts val="0"/>
                        </a:spcBef>
                        <a:spcAft>
                          <a:spcPts val="0"/>
                        </a:spcAft>
                        <a:buFont typeface="Symbol" pitchFamily="2" charset="2"/>
                        <a:buChar char=""/>
                      </a:pPr>
                      <a:r>
                        <a:rPr lang="en-US" sz="1800" dirty="0">
                          <a:effectLst/>
                        </a:rPr>
                        <a:t>Time of fastest lap</a:t>
                      </a:r>
                    </a:p>
                    <a:p>
                      <a:pPr marL="342900" marR="0" lvl="0" indent="-342900">
                        <a:lnSpc>
                          <a:spcPct val="150000"/>
                        </a:lnSpc>
                        <a:spcBef>
                          <a:spcPts val="0"/>
                        </a:spcBef>
                        <a:spcAft>
                          <a:spcPts val="0"/>
                        </a:spcAft>
                        <a:buFont typeface="Symbol" pitchFamily="2" charset="2"/>
                        <a:buChar char=""/>
                      </a:pPr>
                      <a:r>
                        <a:rPr lang="en-US" sz="1800" dirty="0">
                          <a:effectLst/>
                        </a:rPr>
                        <a:t>Time of pit stop</a:t>
                      </a:r>
                    </a:p>
                    <a:p>
                      <a:pPr marL="342900" marR="0" lvl="0" indent="-342900">
                        <a:lnSpc>
                          <a:spcPct val="150000"/>
                        </a:lnSpc>
                        <a:spcBef>
                          <a:spcPts val="0"/>
                        </a:spcBef>
                        <a:spcAft>
                          <a:spcPts val="0"/>
                        </a:spcAft>
                        <a:buFont typeface="Symbol" pitchFamily="2" charset="2"/>
                        <a:buChar char=""/>
                      </a:pPr>
                      <a:r>
                        <a:rPr lang="en-US" sz="1800" dirty="0">
                          <a:effectLst/>
                        </a:rPr>
                        <a:t>Time penalty of fuel load per lap</a:t>
                      </a:r>
                    </a:p>
                  </a:txBody>
                  <a:tcPr marL="68580" marR="68580" marT="0" marB="0"/>
                </a:tc>
                <a:extLst>
                  <a:ext uri="{0D108BD9-81ED-4DB2-BD59-A6C34878D82A}">
                    <a16:rowId xmlns:a16="http://schemas.microsoft.com/office/drawing/2014/main" val="1040680327"/>
                  </a:ext>
                </a:extLst>
              </a:tr>
              <a:tr h="0">
                <a:tc>
                  <a:txBody>
                    <a:bodyPr/>
                    <a:lstStyle/>
                    <a:p>
                      <a:pPr marL="0" marR="0">
                        <a:lnSpc>
                          <a:spcPct val="150000"/>
                        </a:lnSpc>
                        <a:spcBef>
                          <a:spcPts val="0"/>
                        </a:spcBef>
                        <a:spcAft>
                          <a:spcPts val="0"/>
                        </a:spcAft>
                      </a:pPr>
                      <a:r>
                        <a:rPr lang="en-US" sz="1800">
                          <a:effectLst/>
                        </a:rPr>
                        <a:t>Tire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dirty="0">
                          <a:effectLst/>
                        </a:rPr>
                        <a:t>Time penalty of tire degradation by lap</a:t>
                      </a:r>
                    </a:p>
                    <a:p>
                      <a:pPr marL="342900" marR="0" lvl="0" indent="-342900">
                        <a:lnSpc>
                          <a:spcPct val="150000"/>
                        </a:lnSpc>
                        <a:spcBef>
                          <a:spcPts val="0"/>
                        </a:spcBef>
                        <a:spcAft>
                          <a:spcPts val="0"/>
                        </a:spcAft>
                        <a:buFont typeface="Symbol" pitchFamily="2" charset="2"/>
                        <a:buChar char=""/>
                      </a:pPr>
                      <a:r>
                        <a:rPr lang="en-US" sz="1800" dirty="0">
                          <a:effectLst/>
                        </a:rPr>
                        <a:t>Tire compound degradation laws</a:t>
                      </a:r>
                    </a:p>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Tire age</a:t>
                      </a:r>
                    </a:p>
                  </a:txBody>
                  <a:tcPr marL="68580" marR="68580" marT="0" marB="0"/>
                </a:tc>
                <a:extLst>
                  <a:ext uri="{0D108BD9-81ED-4DB2-BD59-A6C34878D82A}">
                    <a16:rowId xmlns:a16="http://schemas.microsoft.com/office/drawing/2014/main" val="2928086925"/>
                  </a:ext>
                </a:extLst>
              </a:tr>
            </a:tbl>
          </a:graphicData>
        </a:graphic>
      </p:graphicFrame>
      <p:sp>
        <p:nvSpPr>
          <p:cNvPr id="5" name="Slide Number Placeholder 4">
            <a:extLst>
              <a:ext uri="{FF2B5EF4-FFF2-40B4-BE49-F238E27FC236}">
                <a16:creationId xmlns:a16="http://schemas.microsoft.com/office/drawing/2014/main" id="{687696BA-2180-F45E-0799-8C282E194020}"/>
              </a:ext>
            </a:extLst>
          </p:cNvPr>
          <p:cNvSpPr>
            <a:spLocks noGrp="1"/>
          </p:cNvSpPr>
          <p:nvPr>
            <p:ph type="sldNum" sz="quarter" idx="12"/>
          </p:nvPr>
        </p:nvSpPr>
        <p:spPr/>
        <p:txBody>
          <a:bodyPr/>
          <a:lstStyle/>
          <a:p>
            <a:fld id="{48F63A3B-78C7-47BE-AE5E-E10140E04643}" type="slidenum">
              <a:rPr lang="en-US" smtClean="0"/>
              <a:t>18</a:t>
            </a:fld>
            <a:endParaRPr lang="en-US"/>
          </a:p>
        </p:txBody>
      </p:sp>
    </p:spTree>
    <p:extLst>
      <p:ext uri="{BB962C8B-B14F-4D97-AF65-F5344CB8AC3E}">
        <p14:creationId xmlns:p14="http://schemas.microsoft.com/office/powerpoint/2010/main" val="358738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4E7D-5DCF-E0E8-6694-29099A3B7B7A}"/>
              </a:ext>
            </a:extLst>
          </p:cNvPr>
          <p:cNvSpPr>
            <a:spLocks noGrp="1"/>
          </p:cNvSpPr>
          <p:nvPr>
            <p:ph type="title"/>
          </p:nvPr>
        </p:nvSpPr>
        <p:spPr/>
        <p:txBody>
          <a:bodyPr/>
          <a:lstStyle/>
          <a:p>
            <a:r>
              <a:rPr lang="en-US" dirty="0"/>
              <a:t>Minimizing race time</a:t>
            </a:r>
          </a:p>
        </p:txBody>
      </p:sp>
      <mc:AlternateContent xmlns:mc="http://schemas.openxmlformats.org/markup-compatibility/2006" xmlns:a14="http://schemas.microsoft.com/office/drawing/2010/main">
        <mc:Choice Requires="a14">
          <p:sp>
            <p:nvSpPr>
              <p:cNvPr id="5" name="Slide Number Placeholder 4">
                <a:extLst>
                  <a:ext uri="{FF2B5EF4-FFF2-40B4-BE49-F238E27FC236}">
                    <a16:creationId xmlns:a16="http://schemas.microsoft.com/office/drawing/2014/main" id="{687696BA-2180-F45E-0799-8C282E194020}"/>
                  </a:ext>
                </a:extLst>
              </p:cNvPr>
              <p:cNvSpPr>
                <a:spLocks noGrp="1"/>
              </p:cNvSpPr>
              <p:nvPr>
                <p:ph type="sldNum" sz="quarter" idx="12"/>
              </p:nvPr>
            </p:nvSpPr>
            <p:spPr>
              <a:xfrm>
                <a:off x="838200" y="6323361"/>
                <a:ext cx="2743200" cy="365125"/>
              </a:xfrm>
            </p:spPr>
            <p:txBody>
              <a:bodyPr/>
              <a:lstStyle/>
              <a:p>
                <a14:m>
                  <m:oMath xmlns:m="http://schemas.openxmlformats.org/officeDocument/2006/math">
                    <m:sSub>
                      <m:sSubPr>
                        <m:ctrlPr>
                          <a:rPr lang="en-US" sz="1200" i="1" smtClean="0">
                            <a:solidFill>
                              <a:schemeClr val="tx2">
                                <a:lumMod val="50000"/>
                              </a:schemeClr>
                            </a:solidFill>
                            <a:latin typeface="Cambria Math" panose="02040503050406030204" pitchFamily="18" charset="0"/>
                          </a:rPr>
                        </m:ctrlPr>
                      </m:sSubPr>
                      <m:e>
                        <m:r>
                          <a:rPr lang="en-US" sz="1200" b="0" i="1" smtClean="0">
                            <a:solidFill>
                              <a:schemeClr val="tx2">
                                <a:lumMod val="50000"/>
                              </a:schemeClr>
                            </a:solidFill>
                            <a:latin typeface="Cambria Math" panose="02040503050406030204" pitchFamily="18" charset="0"/>
                          </a:rPr>
                          <m:t>𝑁𝑜𝑡</m:t>
                        </m:r>
                        <m:r>
                          <a:rPr lang="en-US" sz="1200" b="0" i="1" smtClean="0">
                            <a:solidFill>
                              <a:schemeClr val="tx2">
                                <a:lumMod val="50000"/>
                              </a:schemeClr>
                            </a:solidFill>
                            <a:latin typeface="Cambria Math" panose="02040503050406030204" pitchFamily="18" charset="0"/>
                          </a:rPr>
                          <m:t> </m:t>
                        </m:r>
                        <m:r>
                          <a:rPr lang="en-US" sz="1200" b="0" i="1" smtClean="0">
                            <a:solidFill>
                              <a:schemeClr val="tx2">
                                <a:lumMod val="50000"/>
                              </a:schemeClr>
                            </a:solidFill>
                            <a:latin typeface="Cambria Math" panose="02040503050406030204" pitchFamily="18" charset="0"/>
                          </a:rPr>
                          <m:t>𝑎𝑠𝑠𝑢𝑚𝑖𝑛𝑔</m:t>
                        </m:r>
                        <m:r>
                          <a:rPr lang="en-US" sz="1200" b="0" i="1" smtClean="0">
                            <a:solidFill>
                              <a:schemeClr val="tx2">
                                <a:lumMod val="50000"/>
                              </a:schemeClr>
                            </a:solidFill>
                            <a:latin typeface="Cambria Math" panose="02040503050406030204" pitchFamily="18" charset="0"/>
                          </a:rPr>
                          <m:t> </m:t>
                        </m:r>
                        <m:r>
                          <a:rPr lang="en-US" sz="1200" i="1">
                            <a:solidFill>
                              <a:schemeClr val="tx2">
                                <a:lumMod val="50000"/>
                              </a:schemeClr>
                            </a:solidFill>
                            <a:latin typeface="Cambria Math" panose="02040503050406030204" pitchFamily="18" charset="0"/>
                          </a:rPr>
                          <m:t>𝑡</m:t>
                        </m:r>
                      </m:e>
                      <m:sub>
                        <m:r>
                          <a:rPr lang="en-US" sz="1200" i="1">
                            <a:solidFill>
                              <a:schemeClr val="tx2">
                                <a:lumMod val="50000"/>
                              </a:schemeClr>
                            </a:solidFill>
                            <a:latin typeface="Cambria Math" panose="02040503050406030204" pitchFamily="18" charset="0"/>
                          </a:rPr>
                          <m:t>𝑝𝑖𝑡𝑠𝑡𝑜𝑝</m:t>
                        </m:r>
                      </m:sub>
                    </m:sSub>
                    <m:r>
                      <a:rPr lang="en-US" sz="1200" b="0" i="1" smtClean="0">
                        <a:solidFill>
                          <a:schemeClr val="tx2">
                            <a:lumMod val="50000"/>
                          </a:schemeClr>
                        </a:solidFill>
                        <a:latin typeface="Cambria Math" panose="02040503050406030204" pitchFamily="18" charset="0"/>
                      </a:rPr>
                      <m:t>~</m:t>
                    </m:r>
                    <m:r>
                      <a:rPr lang="en-US" sz="1200" b="0" i="1" smtClean="0">
                        <a:solidFill>
                          <a:schemeClr val="tx2">
                            <a:lumMod val="50000"/>
                          </a:schemeClr>
                        </a:solidFill>
                        <a:latin typeface="Cambria Math" panose="02040503050406030204" pitchFamily="18" charset="0"/>
                      </a:rPr>
                      <m:t>𝑁</m:t>
                    </m:r>
                    <m:r>
                      <a:rPr lang="en-US" sz="1200" b="0" i="1" smtClean="0">
                        <a:solidFill>
                          <a:schemeClr val="tx2">
                            <a:lumMod val="50000"/>
                          </a:schemeClr>
                        </a:solidFill>
                        <a:latin typeface="Cambria Math" panose="02040503050406030204" pitchFamily="18" charset="0"/>
                      </a:rPr>
                      <m:t>(18,</m:t>
                    </m:r>
                    <m:sSup>
                      <m:sSupPr>
                        <m:ctrlPr>
                          <a:rPr lang="en-US" sz="1200" b="0" i="1" smtClean="0">
                            <a:solidFill>
                              <a:schemeClr val="tx2">
                                <a:lumMod val="50000"/>
                              </a:schemeClr>
                            </a:solidFill>
                            <a:latin typeface="Cambria Math" panose="02040503050406030204" pitchFamily="18" charset="0"/>
                            <a:ea typeface="Cambria Math" panose="02040503050406030204" pitchFamily="18" charset="0"/>
                          </a:rPr>
                        </m:ctrlPr>
                      </m:sSupPr>
                      <m:e>
                        <m:r>
                          <a:rPr lang="en-US" sz="1200" b="0" i="1" smtClean="0">
                            <a:solidFill>
                              <a:schemeClr val="tx2">
                                <a:lumMod val="50000"/>
                              </a:schemeClr>
                            </a:solidFill>
                            <a:latin typeface="Cambria Math" panose="02040503050406030204" pitchFamily="18" charset="0"/>
                            <a:ea typeface="Cambria Math" panose="02040503050406030204" pitchFamily="18" charset="0"/>
                          </a:rPr>
                          <m:t>𝜎</m:t>
                        </m:r>
                      </m:e>
                      <m:sup>
                        <m:r>
                          <a:rPr lang="en-US" sz="1200" b="0" i="1" smtClean="0">
                            <a:solidFill>
                              <a:schemeClr val="tx2">
                                <a:lumMod val="50000"/>
                              </a:schemeClr>
                            </a:solidFill>
                            <a:latin typeface="Cambria Math" panose="02040503050406030204" pitchFamily="18" charset="0"/>
                            <a:ea typeface="Cambria Math" panose="02040503050406030204" pitchFamily="18" charset="0"/>
                          </a:rPr>
                          <m:t>2</m:t>
                        </m:r>
                      </m:sup>
                    </m:sSup>
                    <m:r>
                      <a:rPr lang="en-US" sz="1200" b="0" i="1" smtClean="0">
                        <a:solidFill>
                          <a:schemeClr val="tx2">
                            <a:lumMod val="50000"/>
                          </a:schemeClr>
                        </a:solidFill>
                        <a:latin typeface="Cambria Math" panose="02040503050406030204" pitchFamily="18" charset="0"/>
                        <a:ea typeface="Cambria Math" panose="02040503050406030204" pitchFamily="18" charset="0"/>
                      </a:rPr>
                      <m:t>)</m:t>
                    </m:r>
                    <m:r>
                      <a:rPr lang="en-US" sz="1200" i="1">
                        <a:solidFill>
                          <a:schemeClr val="tx2">
                            <a:lumMod val="50000"/>
                          </a:schemeClr>
                        </a:solidFill>
                        <a:latin typeface="Cambria Math" panose="02040503050406030204" pitchFamily="18" charset="0"/>
                      </a:rPr>
                      <m:t> </m:t>
                    </m:r>
                  </m:oMath>
                </a14:m>
                <a:fld id="{48F63A3B-78C7-47BE-AE5E-E10140E04643}" type="slidenum">
                  <a:rPr lang="en-US" smtClean="0">
                    <a:solidFill>
                      <a:schemeClr val="tx2">
                        <a:lumMod val="50000"/>
                      </a:schemeClr>
                    </a:solidFill>
                  </a:rPr>
                  <a:t>19</a:t>
                </a:fld>
                <a:endParaRPr lang="en-US" dirty="0">
                  <a:solidFill>
                    <a:schemeClr val="tx2">
                      <a:lumMod val="50000"/>
                    </a:schemeClr>
                  </a:solidFill>
                </a:endParaRPr>
              </a:p>
            </p:txBody>
          </p:sp>
        </mc:Choice>
        <mc:Fallback xmlns="">
          <p:sp>
            <p:nvSpPr>
              <p:cNvPr id="5" name="Slide Number Placeholder 4">
                <a:extLst>
                  <a:ext uri="{FF2B5EF4-FFF2-40B4-BE49-F238E27FC236}">
                    <a16:creationId xmlns:a16="http://schemas.microsoft.com/office/drawing/2014/main" id="{687696BA-2180-F45E-0799-8C282E194020}"/>
                  </a:ext>
                </a:extLst>
              </p:cNvPr>
              <p:cNvSpPr>
                <a:spLocks noGrp="1" noRot="1" noChangeAspect="1" noMove="1" noResize="1" noEditPoints="1" noAdjustHandles="1" noChangeArrowheads="1" noChangeShapeType="1" noTextEdit="1"/>
              </p:cNvSpPr>
              <p:nvPr>
                <p:ph type="sldNum" sz="quarter" idx="12"/>
              </p:nvPr>
            </p:nvSpPr>
            <p:spPr>
              <a:xfrm>
                <a:off x="838200" y="6323361"/>
                <a:ext cx="2743200" cy="365125"/>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1B9C68B-401C-B19A-4297-BBCDC9F05064}"/>
                  </a:ext>
                </a:extLst>
              </p:cNvPr>
              <p:cNvSpPr>
                <a:spLocks noGrp="1"/>
              </p:cNvSpPr>
              <p:nvPr>
                <p:ph idx="1"/>
              </p:nvPr>
            </p:nvSpPr>
            <p:spPr/>
            <p:txBody>
              <a:bodyPr>
                <a:normAutofit/>
              </a:bodyPr>
              <a:lstStyle/>
              <a:p>
                <a:r>
                  <a:rPr lang="en-US" dirty="0"/>
                  <a:t>Race leader has the fastest race a.k.a. smallest race time.</a:t>
                </a:r>
              </a:p>
              <a:p>
                <a:r>
                  <a:rPr lang="en-US" dirty="0"/>
                  <a:t>Therefore, we want to minimize race time.</a:t>
                </a:r>
              </a:p>
              <a:p>
                <a:r>
                  <a:rPr lang="en-US" dirty="0"/>
                  <a:t>Race time is calculated by summing lap times and pit stops.</a:t>
                </a:r>
              </a:p>
              <a:p>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𝑡</m:t>
                          </m:r>
                        </m:e>
                        <m:sub>
                          <m:r>
                            <a:rPr lang="en-US" sz="3600" b="0" i="1" smtClean="0">
                              <a:latin typeface="Cambria Math" panose="02040503050406030204" pitchFamily="18" charset="0"/>
                            </a:rPr>
                            <m:t>𝑟𝑎𝑐𝑒𝑡𝑖𝑚𝑒</m:t>
                          </m:r>
                        </m:sub>
                      </m:sSub>
                      <m:r>
                        <a:rPr lang="en-US" sz="3600" b="0" i="1" smtClean="0">
                          <a:latin typeface="Cambria Math" panose="02040503050406030204" pitchFamily="18" charset="0"/>
                        </a:rPr>
                        <m:t>=</m:t>
                      </m:r>
                      <m:nary>
                        <m:naryPr>
                          <m:chr m:val="∑"/>
                          <m:ctrlPr>
                            <a:rPr lang="en-US" sz="3600" i="1" smtClean="0">
                              <a:latin typeface="Cambria Math" panose="02040503050406030204" pitchFamily="18" charset="0"/>
                            </a:rPr>
                          </m:ctrlPr>
                        </m:naryPr>
                        <m:sub>
                          <m:r>
                            <m:rPr>
                              <m:brk m:alnAt="23"/>
                            </m:rPr>
                            <a:rPr lang="en-US" sz="3600" b="0" i="1" smtClean="0">
                              <a:latin typeface="Cambria Math" panose="02040503050406030204" pitchFamily="18" charset="0"/>
                            </a:rPr>
                            <m:t>𝑙</m:t>
                          </m:r>
                          <m:r>
                            <a:rPr lang="en-US" sz="3600" b="0" i="1" smtClean="0">
                              <a:latin typeface="Cambria Math" panose="02040503050406030204" pitchFamily="18" charset="0"/>
                            </a:rPr>
                            <m:t>=1</m:t>
                          </m:r>
                        </m:sub>
                        <m:sup>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𝐿</m:t>
                              </m:r>
                            </m:e>
                            <m:sub>
                              <m:r>
                                <a:rPr lang="en-US" sz="3600" b="0" i="1" smtClean="0">
                                  <a:latin typeface="Cambria Math" panose="02040503050406030204" pitchFamily="18" charset="0"/>
                                </a:rPr>
                                <m:t>𝑚𝑎𝑥</m:t>
                              </m:r>
                            </m:sub>
                          </m:sSub>
                        </m:sup>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𝑡</m:t>
                              </m:r>
                            </m:e>
                            <m:sub>
                              <m:r>
                                <a:rPr lang="en-US" sz="3600" b="0" i="1" smtClean="0">
                                  <a:latin typeface="Cambria Math" panose="02040503050406030204" pitchFamily="18" charset="0"/>
                                </a:rPr>
                                <m:t>𝑙𝑎𝑝</m:t>
                              </m:r>
                            </m:sub>
                          </m:sSub>
                          <m:d>
                            <m:dPr>
                              <m:ctrlPr>
                                <a:rPr lang="en-US" sz="3600" b="0" i="1" smtClean="0">
                                  <a:latin typeface="Cambria Math" panose="02040503050406030204" pitchFamily="18" charset="0"/>
                                </a:rPr>
                              </m:ctrlPr>
                            </m:dPr>
                            <m:e>
                              <m:r>
                                <a:rPr lang="en-US" sz="3600" b="0" i="1" smtClean="0">
                                  <a:latin typeface="Cambria Math" panose="02040503050406030204" pitchFamily="18" charset="0"/>
                                </a:rPr>
                                <m:t>𝑙</m:t>
                              </m:r>
                            </m:e>
                          </m:d>
                        </m:e>
                      </m:nary>
                      <m:r>
                        <a:rPr lang="en-US" sz="3600" b="0" i="1" smtClean="0">
                          <a:latin typeface="Cambria Math" panose="02040503050406030204" pitchFamily="18" charset="0"/>
                        </a:rPr>
                        <m:t>+</m:t>
                      </m:r>
                      <m:nary>
                        <m:naryPr>
                          <m:chr m:val="∑"/>
                          <m:ctrlPr>
                            <a:rPr lang="en-US" sz="3600" b="0" i="1" smtClean="0">
                              <a:latin typeface="Cambria Math" panose="02040503050406030204" pitchFamily="18" charset="0"/>
                            </a:rPr>
                          </m:ctrlPr>
                        </m:naryPr>
                        <m:sub>
                          <m:r>
                            <m:rPr>
                              <m:brk m:alnAt="23"/>
                            </m:rPr>
                            <a:rPr lang="en-US" sz="3600" b="0" i="1" smtClean="0">
                              <a:latin typeface="Cambria Math" panose="02040503050406030204" pitchFamily="18" charset="0"/>
                            </a:rPr>
                            <m:t>𝑖</m:t>
                          </m:r>
                          <m:r>
                            <a:rPr lang="en-US" sz="3600" b="0" i="1" smtClean="0">
                              <a:latin typeface="Cambria Math" panose="02040503050406030204" pitchFamily="18" charset="0"/>
                            </a:rPr>
                            <m:t>=1</m:t>
                          </m:r>
                        </m:sub>
                        <m:sup>
                          <m:r>
                            <a:rPr lang="en-US" sz="3600" b="0" i="1" smtClean="0">
                              <a:latin typeface="Cambria Math" panose="02040503050406030204" pitchFamily="18" charset="0"/>
                            </a:rPr>
                            <m:t>𝑁</m:t>
                          </m:r>
                        </m:sup>
                        <m:e>
                          <m:sSub>
                            <m:sSubPr>
                              <m:ctrlPr>
                                <a:rPr lang="en-US" sz="3600" i="1">
                                  <a:latin typeface="Cambria Math" panose="02040503050406030204" pitchFamily="18" charset="0"/>
                                </a:rPr>
                              </m:ctrlPr>
                            </m:sSubPr>
                            <m:e>
                              <m:r>
                                <a:rPr lang="en-US" sz="3600" i="1">
                                  <a:latin typeface="Cambria Math" panose="02040503050406030204" pitchFamily="18" charset="0"/>
                                </a:rPr>
                                <m:t>𝑡</m:t>
                              </m:r>
                            </m:e>
                            <m:sub>
                              <m:r>
                                <a:rPr lang="en-US" sz="3600" i="1">
                                  <a:latin typeface="Cambria Math" panose="02040503050406030204" pitchFamily="18" charset="0"/>
                                </a:rPr>
                                <m:t>𝑝𝑖𝑡𝑠𝑡𝑜𝑝</m:t>
                              </m:r>
                            </m:sub>
                          </m:sSub>
                        </m:e>
                      </m:nary>
                    </m:oMath>
                  </m:oMathPara>
                </a14:m>
                <a:endParaRPr lang="en-US" sz="3600" dirty="0"/>
              </a:p>
            </p:txBody>
          </p:sp>
        </mc:Choice>
        <mc:Fallback xmlns="">
          <p:sp>
            <p:nvSpPr>
              <p:cNvPr id="9" name="Content Placeholder 8">
                <a:extLst>
                  <a:ext uri="{FF2B5EF4-FFF2-40B4-BE49-F238E27FC236}">
                    <a16:creationId xmlns:a16="http://schemas.microsoft.com/office/drawing/2014/main" id="{81B9C68B-401C-B19A-4297-BBCDC9F05064}"/>
                  </a:ext>
                </a:extLst>
              </p:cNvPr>
              <p:cNvSpPr>
                <a:spLocks noGrp="1" noRot="1" noChangeAspect="1" noMove="1" noResize="1" noEditPoints="1" noAdjustHandles="1" noChangeArrowheads="1" noChangeShapeType="1" noTextEdit="1"/>
              </p:cNvSpPr>
              <p:nvPr>
                <p:ph idx="1"/>
              </p:nvPr>
            </p:nvSpPr>
            <p:spPr>
              <a:blipFill>
                <a:blip r:embed="rId4"/>
                <a:stretch>
                  <a:fillRect l="-1086" t="-2326" b="-53488"/>
                </a:stretch>
              </a:blipFill>
            </p:spPr>
            <p:txBody>
              <a:bodyPr/>
              <a:lstStyle/>
              <a:p>
                <a:r>
                  <a:rPr lang="en-US">
                    <a:noFill/>
                  </a:rPr>
                  <a:t> </a:t>
                </a:r>
              </a:p>
            </p:txBody>
          </p:sp>
        </mc:Fallback>
      </mc:AlternateContent>
    </p:spTree>
    <p:extLst>
      <p:ext uri="{BB962C8B-B14F-4D97-AF65-F5344CB8AC3E}">
        <p14:creationId xmlns:p14="http://schemas.microsoft.com/office/powerpoint/2010/main" val="359592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4C76F8-9B8F-056A-BC29-AB812447F5B1}"/>
              </a:ext>
            </a:extLst>
          </p:cNvPr>
          <p:cNvSpPr>
            <a:spLocks noGrp="1"/>
          </p:cNvSpPr>
          <p:nvPr>
            <p:ph type="sldNum" sz="quarter" idx="12"/>
          </p:nvPr>
        </p:nvSpPr>
        <p:spPr/>
        <p:txBody>
          <a:bodyPr>
            <a:normAutofit/>
          </a:bodyPr>
          <a:lstStyle/>
          <a:p>
            <a:pPr>
              <a:spcAft>
                <a:spcPts val="600"/>
              </a:spcAft>
            </a:pPr>
            <a:fld id="{48F63A3B-78C7-47BE-AE5E-E10140E04643}" type="slidenum">
              <a:rPr lang="en-US" smtClean="0"/>
              <a:pPr>
                <a:spcAft>
                  <a:spcPts val="600"/>
                </a:spcAft>
              </a:pPr>
              <a:t>2</a:t>
            </a:fld>
            <a:endParaRPr lang="en-US"/>
          </a:p>
        </p:txBody>
      </p:sp>
      <p:grpSp>
        <p:nvGrpSpPr>
          <p:cNvPr id="28" name="Group 27">
            <a:extLst>
              <a:ext uri="{FF2B5EF4-FFF2-40B4-BE49-F238E27FC236}">
                <a16:creationId xmlns:a16="http://schemas.microsoft.com/office/drawing/2014/main" id="{EEA5DBE6-3488-82CF-E037-6A5BFBEC2C42}"/>
              </a:ext>
            </a:extLst>
          </p:cNvPr>
          <p:cNvGrpSpPr/>
          <p:nvPr/>
        </p:nvGrpSpPr>
        <p:grpSpPr>
          <a:xfrm>
            <a:off x="3775764" y="721269"/>
            <a:ext cx="5390890" cy="5415462"/>
            <a:chOff x="3219710" y="676274"/>
            <a:chExt cx="5390890" cy="5415462"/>
          </a:xfrm>
        </p:grpSpPr>
        <p:pic>
          <p:nvPicPr>
            <p:cNvPr id="12" name="Picture 11" descr="Graphical user interface, website&#10;&#10;Description automatically generated">
              <a:extLst>
                <a:ext uri="{FF2B5EF4-FFF2-40B4-BE49-F238E27FC236}">
                  <a16:creationId xmlns:a16="http://schemas.microsoft.com/office/drawing/2014/main" id="{7CBBDFE7-768A-6B1B-112F-5E0179AD3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6804" y="1870119"/>
              <a:ext cx="2560321" cy="640080"/>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A08ED0E1-F69E-EE06-5803-2BE8BA250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710" y="5451656"/>
              <a:ext cx="2560320" cy="640080"/>
            </a:xfrm>
            <a:prstGeom prst="rect">
              <a:avLst/>
            </a:prstGeom>
          </p:spPr>
        </p:pic>
        <p:pic>
          <p:nvPicPr>
            <p:cNvPr id="16" name="Picture 15" descr="A picture containing text, auto racing&#10;&#10;Description automatically generated">
              <a:extLst>
                <a:ext uri="{FF2B5EF4-FFF2-40B4-BE49-F238E27FC236}">
                  <a16:creationId xmlns:a16="http://schemas.microsoft.com/office/drawing/2014/main" id="{DD7D61A2-8DAA-1437-F44B-2473AA374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6804" y="4257809"/>
              <a:ext cx="2560320" cy="640080"/>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5CB457A5-7270-DC07-5224-E01141475C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6804" y="676274"/>
              <a:ext cx="2560320" cy="640080"/>
            </a:xfrm>
            <a:prstGeom prst="rect">
              <a:avLst/>
            </a:prstGeom>
          </p:spPr>
        </p:pic>
        <p:pic>
          <p:nvPicPr>
            <p:cNvPr id="20" name="Picture 19" descr="A screenshot of a video game&#10;&#10;Description automatically generated with low confidence">
              <a:extLst>
                <a:ext uri="{FF2B5EF4-FFF2-40B4-BE49-F238E27FC236}">
                  <a16:creationId xmlns:a16="http://schemas.microsoft.com/office/drawing/2014/main" id="{714B1551-D764-991D-B689-748A03F89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9710" y="3063964"/>
              <a:ext cx="2560320" cy="640080"/>
            </a:xfrm>
            <a:prstGeom prst="rect">
              <a:avLst/>
            </a:prstGeom>
          </p:spPr>
        </p:pic>
        <p:sp>
          <p:nvSpPr>
            <p:cNvPr id="21" name="TextBox 20">
              <a:extLst>
                <a:ext uri="{FF2B5EF4-FFF2-40B4-BE49-F238E27FC236}">
                  <a16:creationId xmlns:a16="http://schemas.microsoft.com/office/drawing/2014/main" id="{08936DB5-B5F2-93BA-557A-9988E38792D5}"/>
                </a:ext>
              </a:extLst>
            </p:cNvPr>
            <p:cNvSpPr txBox="1"/>
            <p:nvPr/>
          </p:nvSpPr>
          <p:spPr>
            <a:xfrm>
              <a:off x="6024337" y="899857"/>
              <a:ext cx="1738168" cy="461665"/>
            </a:xfrm>
            <a:prstGeom prst="rect">
              <a:avLst/>
            </a:prstGeom>
            <a:noFill/>
          </p:spPr>
          <p:txBody>
            <a:bodyPr wrap="none" rtlCol="0">
              <a:spAutoFit/>
            </a:bodyPr>
            <a:lstStyle/>
            <a:p>
              <a:r>
                <a:rPr lang="en-US" sz="2400"/>
                <a:t>Introduction</a:t>
              </a:r>
            </a:p>
          </p:txBody>
        </p:sp>
        <p:sp>
          <p:nvSpPr>
            <p:cNvPr id="22" name="TextBox 21">
              <a:extLst>
                <a:ext uri="{FF2B5EF4-FFF2-40B4-BE49-F238E27FC236}">
                  <a16:creationId xmlns:a16="http://schemas.microsoft.com/office/drawing/2014/main" id="{14886523-86A3-6229-CC30-6E092A0A302E}"/>
                </a:ext>
              </a:extLst>
            </p:cNvPr>
            <p:cNvSpPr txBox="1"/>
            <p:nvPr/>
          </p:nvSpPr>
          <p:spPr>
            <a:xfrm>
              <a:off x="6003989" y="2051755"/>
              <a:ext cx="2606611" cy="461665"/>
            </a:xfrm>
            <a:prstGeom prst="rect">
              <a:avLst/>
            </a:prstGeom>
            <a:noFill/>
          </p:spPr>
          <p:txBody>
            <a:bodyPr wrap="none" rtlCol="0">
              <a:spAutoFit/>
            </a:bodyPr>
            <a:lstStyle/>
            <a:p>
              <a:r>
                <a:rPr lang="en-US" sz="2400"/>
                <a:t>Problem Statement</a:t>
              </a:r>
            </a:p>
          </p:txBody>
        </p:sp>
        <p:sp>
          <p:nvSpPr>
            <p:cNvPr id="23" name="TextBox 22">
              <a:extLst>
                <a:ext uri="{FF2B5EF4-FFF2-40B4-BE49-F238E27FC236}">
                  <a16:creationId xmlns:a16="http://schemas.microsoft.com/office/drawing/2014/main" id="{0CBB5172-8B55-972D-438E-1588146C9AC2}"/>
                </a:ext>
              </a:extLst>
            </p:cNvPr>
            <p:cNvSpPr txBox="1"/>
            <p:nvPr/>
          </p:nvSpPr>
          <p:spPr>
            <a:xfrm>
              <a:off x="6024337" y="3244527"/>
              <a:ext cx="1389996" cy="461665"/>
            </a:xfrm>
            <a:prstGeom prst="rect">
              <a:avLst/>
            </a:prstGeom>
            <a:noFill/>
          </p:spPr>
          <p:txBody>
            <a:bodyPr wrap="none" rtlCol="0">
              <a:spAutoFit/>
            </a:bodyPr>
            <a:lstStyle/>
            <a:p>
              <a:r>
                <a:rPr lang="en-US" sz="2400"/>
                <a:t>Approach</a:t>
              </a:r>
            </a:p>
          </p:txBody>
        </p:sp>
        <p:sp>
          <p:nvSpPr>
            <p:cNvPr id="24" name="TextBox 23">
              <a:extLst>
                <a:ext uri="{FF2B5EF4-FFF2-40B4-BE49-F238E27FC236}">
                  <a16:creationId xmlns:a16="http://schemas.microsoft.com/office/drawing/2014/main" id="{E3A94BD6-24D9-CA8D-1C48-9369F807539D}"/>
                </a:ext>
              </a:extLst>
            </p:cNvPr>
            <p:cNvSpPr txBox="1"/>
            <p:nvPr/>
          </p:nvSpPr>
          <p:spPr>
            <a:xfrm>
              <a:off x="6003989" y="4436224"/>
              <a:ext cx="1075359" cy="461665"/>
            </a:xfrm>
            <a:prstGeom prst="rect">
              <a:avLst/>
            </a:prstGeom>
            <a:noFill/>
          </p:spPr>
          <p:txBody>
            <a:bodyPr wrap="none" rtlCol="0">
              <a:spAutoFit/>
            </a:bodyPr>
            <a:lstStyle/>
            <a:p>
              <a:r>
                <a:rPr lang="en-US" sz="2400"/>
                <a:t>Results</a:t>
              </a:r>
            </a:p>
          </p:txBody>
        </p:sp>
        <p:sp>
          <p:nvSpPr>
            <p:cNvPr id="25" name="TextBox 24">
              <a:extLst>
                <a:ext uri="{FF2B5EF4-FFF2-40B4-BE49-F238E27FC236}">
                  <a16:creationId xmlns:a16="http://schemas.microsoft.com/office/drawing/2014/main" id="{8331CFD6-CD9D-1101-DAF7-D66AFFC1E2B2}"/>
                </a:ext>
              </a:extLst>
            </p:cNvPr>
            <p:cNvSpPr txBox="1"/>
            <p:nvPr/>
          </p:nvSpPr>
          <p:spPr>
            <a:xfrm>
              <a:off x="6024337" y="5630071"/>
              <a:ext cx="1748236" cy="461665"/>
            </a:xfrm>
            <a:prstGeom prst="rect">
              <a:avLst/>
            </a:prstGeom>
            <a:noFill/>
          </p:spPr>
          <p:txBody>
            <a:bodyPr wrap="none" rtlCol="0">
              <a:spAutoFit/>
            </a:bodyPr>
            <a:lstStyle/>
            <a:p>
              <a:r>
                <a:rPr lang="en-US" sz="2400"/>
                <a:t>Future Work</a:t>
              </a:r>
            </a:p>
          </p:txBody>
        </p:sp>
      </p:grpSp>
      <p:sp>
        <p:nvSpPr>
          <p:cNvPr id="30" name="TextBox 29">
            <a:extLst>
              <a:ext uri="{FF2B5EF4-FFF2-40B4-BE49-F238E27FC236}">
                <a16:creationId xmlns:a16="http://schemas.microsoft.com/office/drawing/2014/main" id="{3792B519-D582-3068-A5F1-98D023625FB3}"/>
              </a:ext>
            </a:extLst>
          </p:cNvPr>
          <p:cNvSpPr txBox="1"/>
          <p:nvPr/>
        </p:nvSpPr>
        <p:spPr>
          <a:xfrm>
            <a:off x="9514702" y="944851"/>
            <a:ext cx="340158" cy="461665"/>
          </a:xfrm>
          <a:prstGeom prst="rect">
            <a:avLst/>
          </a:prstGeom>
          <a:noFill/>
        </p:spPr>
        <p:txBody>
          <a:bodyPr wrap="none" rtlCol="0">
            <a:spAutoFit/>
          </a:bodyPr>
          <a:lstStyle/>
          <a:p>
            <a:r>
              <a:rPr lang="en-US" sz="2400"/>
              <a:t>3</a:t>
            </a:r>
          </a:p>
        </p:txBody>
      </p:sp>
      <p:sp>
        <p:nvSpPr>
          <p:cNvPr id="31" name="TextBox 30">
            <a:extLst>
              <a:ext uri="{FF2B5EF4-FFF2-40B4-BE49-F238E27FC236}">
                <a16:creationId xmlns:a16="http://schemas.microsoft.com/office/drawing/2014/main" id="{80B7EA06-2022-C26A-45C6-D4FACF55955F}"/>
              </a:ext>
            </a:extLst>
          </p:cNvPr>
          <p:cNvSpPr txBox="1"/>
          <p:nvPr/>
        </p:nvSpPr>
        <p:spPr>
          <a:xfrm>
            <a:off x="9514702" y="2093529"/>
            <a:ext cx="495649" cy="461665"/>
          </a:xfrm>
          <a:prstGeom prst="rect">
            <a:avLst/>
          </a:prstGeom>
          <a:noFill/>
        </p:spPr>
        <p:txBody>
          <a:bodyPr wrap="none" rtlCol="0">
            <a:spAutoFit/>
          </a:bodyPr>
          <a:lstStyle/>
          <a:p>
            <a:r>
              <a:rPr lang="en-US" sz="2400" dirty="0"/>
              <a:t>15</a:t>
            </a:r>
          </a:p>
        </p:txBody>
      </p:sp>
      <p:sp>
        <p:nvSpPr>
          <p:cNvPr id="32" name="TextBox 31">
            <a:extLst>
              <a:ext uri="{FF2B5EF4-FFF2-40B4-BE49-F238E27FC236}">
                <a16:creationId xmlns:a16="http://schemas.microsoft.com/office/drawing/2014/main" id="{F5EA72D1-D4D5-9644-946A-7FDE11D51C98}"/>
              </a:ext>
            </a:extLst>
          </p:cNvPr>
          <p:cNvSpPr txBox="1"/>
          <p:nvPr/>
        </p:nvSpPr>
        <p:spPr>
          <a:xfrm>
            <a:off x="9514702" y="3287374"/>
            <a:ext cx="495649" cy="461665"/>
          </a:xfrm>
          <a:prstGeom prst="rect">
            <a:avLst/>
          </a:prstGeom>
          <a:noFill/>
        </p:spPr>
        <p:txBody>
          <a:bodyPr wrap="none" rtlCol="0">
            <a:spAutoFit/>
          </a:bodyPr>
          <a:lstStyle/>
          <a:p>
            <a:r>
              <a:rPr lang="en-US" sz="2400" dirty="0"/>
              <a:t>27</a:t>
            </a:r>
          </a:p>
        </p:txBody>
      </p:sp>
      <p:sp>
        <p:nvSpPr>
          <p:cNvPr id="33" name="TextBox 32">
            <a:extLst>
              <a:ext uri="{FF2B5EF4-FFF2-40B4-BE49-F238E27FC236}">
                <a16:creationId xmlns:a16="http://schemas.microsoft.com/office/drawing/2014/main" id="{86FFA907-25A6-0030-34F6-2FB97B7516F6}"/>
              </a:ext>
            </a:extLst>
          </p:cNvPr>
          <p:cNvSpPr txBox="1"/>
          <p:nvPr/>
        </p:nvSpPr>
        <p:spPr>
          <a:xfrm>
            <a:off x="9514701" y="4481219"/>
            <a:ext cx="495649" cy="461665"/>
          </a:xfrm>
          <a:prstGeom prst="rect">
            <a:avLst/>
          </a:prstGeom>
          <a:noFill/>
        </p:spPr>
        <p:txBody>
          <a:bodyPr wrap="none" rtlCol="0">
            <a:spAutoFit/>
          </a:bodyPr>
          <a:lstStyle/>
          <a:p>
            <a:r>
              <a:rPr lang="en-US" sz="2400" dirty="0"/>
              <a:t>32</a:t>
            </a:r>
          </a:p>
        </p:txBody>
      </p:sp>
      <p:sp>
        <p:nvSpPr>
          <p:cNvPr id="35" name="TextBox 34">
            <a:extLst>
              <a:ext uri="{FF2B5EF4-FFF2-40B4-BE49-F238E27FC236}">
                <a16:creationId xmlns:a16="http://schemas.microsoft.com/office/drawing/2014/main" id="{DC869412-EB50-8CF5-9FC1-F037D0BA13FD}"/>
              </a:ext>
            </a:extLst>
          </p:cNvPr>
          <p:cNvSpPr txBox="1"/>
          <p:nvPr/>
        </p:nvSpPr>
        <p:spPr>
          <a:xfrm>
            <a:off x="9514701" y="5675064"/>
            <a:ext cx="495649" cy="461665"/>
          </a:xfrm>
          <a:prstGeom prst="rect">
            <a:avLst/>
          </a:prstGeom>
          <a:noFill/>
        </p:spPr>
        <p:txBody>
          <a:bodyPr wrap="none" rtlCol="0">
            <a:spAutoFit/>
          </a:bodyPr>
          <a:lstStyle/>
          <a:p>
            <a:r>
              <a:rPr lang="en-US" sz="2400" dirty="0"/>
              <a:t>37</a:t>
            </a:r>
          </a:p>
        </p:txBody>
      </p:sp>
      <p:pic>
        <p:nvPicPr>
          <p:cNvPr id="26" name="Picture 25">
            <a:extLst>
              <a:ext uri="{FF2B5EF4-FFF2-40B4-BE49-F238E27FC236}">
                <a16:creationId xmlns:a16="http://schemas.microsoft.com/office/drawing/2014/main" id="{A0560B2F-86A5-AFC4-5D14-14A400D68E29}"/>
              </a:ext>
            </a:extLst>
          </p:cNvPr>
          <p:cNvPicPr>
            <a:picLocks noChangeAspect="1"/>
          </p:cNvPicPr>
          <p:nvPr/>
        </p:nvPicPr>
        <p:blipFill>
          <a:blip r:embed="rId7">
            <a:extLst>
              <a:ext uri="{28A0092B-C50C-407E-A947-70E740481C1C}">
                <a14:useLocalDpi xmlns:a14="http://schemas.microsoft.com/office/drawing/2010/main" val="0"/>
              </a:ext>
            </a:extLst>
          </a:blip>
          <a:srcRect l="36034" r="36034"/>
          <a:stretch/>
        </p:blipFill>
        <p:spPr>
          <a:xfrm>
            <a:off x="-411613" y="-596497"/>
            <a:ext cx="3373071" cy="8050593"/>
          </a:xfrm>
          <a:prstGeom prst="rect">
            <a:avLst/>
          </a:prstGeom>
          <a:effectLst>
            <a:softEdge rad="386902"/>
          </a:effectLst>
        </p:spPr>
      </p:pic>
      <p:sp>
        <p:nvSpPr>
          <p:cNvPr id="2" name="TextBox 1">
            <a:extLst>
              <a:ext uri="{FF2B5EF4-FFF2-40B4-BE49-F238E27FC236}">
                <a16:creationId xmlns:a16="http://schemas.microsoft.com/office/drawing/2014/main" id="{D0B30880-F619-C9A9-A1A0-83BC4ED1A5F0}"/>
              </a:ext>
            </a:extLst>
          </p:cNvPr>
          <p:cNvSpPr txBox="1"/>
          <p:nvPr/>
        </p:nvSpPr>
        <p:spPr>
          <a:xfrm>
            <a:off x="10410095" y="5753158"/>
            <a:ext cx="308098" cy="369332"/>
          </a:xfrm>
          <a:prstGeom prst="rect">
            <a:avLst/>
          </a:prstGeom>
          <a:noFill/>
          <a:ln>
            <a:solidFill>
              <a:srgbClr val="0070C0"/>
            </a:solidFill>
          </a:ln>
        </p:spPr>
        <p:txBody>
          <a:bodyPr wrap="none" rtlCol="0">
            <a:spAutoFit/>
          </a:bodyPr>
          <a:lstStyle/>
          <a:p>
            <a:r>
              <a:rPr lang="en-US" b="1" dirty="0"/>
              <a:t>P</a:t>
            </a:r>
          </a:p>
        </p:txBody>
      </p:sp>
      <p:sp>
        <p:nvSpPr>
          <p:cNvPr id="5" name="TextBox 4">
            <a:extLst>
              <a:ext uri="{FF2B5EF4-FFF2-40B4-BE49-F238E27FC236}">
                <a16:creationId xmlns:a16="http://schemas.microsoft.com/office/drawing/2014/main" id="{D4120A1D-DDE5-5A03-C395-4580F5F2E77B}"/>
              </a:ext>
            </a:extLst>
          </p:cNvPr>
          <p:cNvSpPr txBox="1"/>
          <p:nvPr/>
        </p:nvSpPr>
        <p:spPr>
          <a:xfrm>
            <a:off x="10402406" y="3394415"/>
            <a:ext cx="314510" cy="369332"/>
          </a:xfrm>
          <a:prstGeom prst="rect">
            <a:avLst/>
          </a:prstGeom>
          <a:noFill/>
          <a:ln>
            <a:solidFill>
              <a:srgbClr val="92D050"/>
            </a:solidFill>
          </a:ln>
        </p:spPr>
        <p:txBody>
          <a:bodyPr wrap="none" rtlCol="0">
            <a:spAutoFit/>
          </a:bodyPr>
          <a:lstStyle/>
          <a:p>
            <a:r>
              <a:rPr lang="en-US" b="1" dirty="0"/>
              <a:t>B</a:t>
            </a:r>
          </a:p>
        </p:txBody>
      </p:sp>
      <p:sp>
        <p:nvSpPr>
          <p:cNvPr id="6" name="TextBox 5">
            <a:extLst>
              <a:ext uri="{FF2B5EF4-FFF2-40B4-BE49-F238E27FC236}">
                <a16:creationId xmlns:a16="http://schemas.microsoft.com/office/drawing/2014/main" id="{96E58A0A-8AC4-B797-4DAF-991FCD8E0DC0}"/>
              </a:ext>
            </a:extLst>
          </p:cNvPr>
          <p:cNvSpPr txBox="1"/>
          <p:nvPr/>
        </p:nvSpPr>
        <p:spPr>
          <a:xfrm>
            <a:off x="10455356" y="4562422"/>
            <a:ext cx="308098" cy="369332"/>
          </a:xfrm>
          <a:prstGeom prst="rect">
            <a:avLst/>
          </a:prstGeom>
          <a:noFill/>
          <a:ln>
            <a:solidFill>
              <a:srgbClr val="0070C0"/>
            </a:solidFill>
          </a:ln>
        </p:spPr>
        <p:txBody>
          <a:bodyPr wrap="none" rtlCol="0">
            <a:spAutoFit/>
          </a:bodyPr>
          <a:lstStyle/>
          <a:p>
            <a:r>
              <a:rPr lang="en-US" b="1" dirty="0"/>
              <a:t>P</a:t>
            </a:r>
          </a:p>
        </p:txBody>
      </p:sp>
      <p:sp>
        <p:nvSpPr>
          <p:cNvPr id="7" name="TextBox 6">
            <a:extLst>
              <a:ext uri="{FF2B5EF4-FFF2-40B4-BE49-F238E27FC236}">
                <a16:creationId xmlns:a16="http://schemas.microsoft.com/office/drawing/2014/main" id="{746AE5BC-14A4-769F-15E6-55442D1F57CE}"/>
              </a:ext>
            </a:extLst>
          </p:cNvPr>
          <p:cNvSpPr txBox="1"/>
          <p:nvPr/>
        </p:nvSpPr>
        <p:spPr>
          <a:xfrm>
            <a:off x="11806483" y="2976667"/>
            <a:ext cx="304892" cy="369332"/>
          </a:xfrm>
          <a:prstGeom prst="rect">
            <a:avLst/>
          </a:prstGeom>
          <a:noFill/>
          <a:ln>
            <a:solidFill>
              <a:srgbClr val="7030A0"/>
            </a:solidFill>
          </a:ln>
        </p:spPr>
        <p:txBody>
          <a:bodyPr wrap="none" rtlCol="0">
            <a:spAutoFit/>
          </a:bodyPr>
          <a:lstStyle/>
          <a:p>
            <a:r>
              <a:rPr lang="en-US" b="1" dirty="0"/>
              <a:t>Y</a:t>
            </a:r>
          </a:p>
        </p:txBody>
      </p:sp>
      <p:sp>
        <p:nvSpPr>
          <p:cNvPr id="9" name="TextBox 8">
            <a:extLst>
              <a:ext uri="{FF2B5EF4-FFF2-40B4-BE49-F238E27FC236}">
                <a16:creationId xmlns:a16="http://schemas.microsoft.com/office/drawing/2014/main" id="{85EE6A64-9C4C-BA5C-A2C5-A6E68166517C}"/>
              </a:ext>
            </a:extLst>
          </p:cNvPr>
          <p:cNvSpPr txBox="1"/>
          <p:nvPr/>
        </p:nvSpPr>
        <p:spPr>
          <a:xfrm>
            <a:off x="10389043" y="1472739"/>
            <a:ext cx="308098" cy="369332"/>
          </a:xfrm>
          <a:prstGeom prst="rect">
            <a:avLst/>
          </a:prstGeom>
          <a:noFill/>
          <a:ln>
            <a:solidFill>
              <a:srgbClr val="0070C0"/>
            </a:solidFill>
          </a:ln>
        </p:spPr>
        <p:txBody>
          <a:bodyPr wrap="none" rtlCol="0">
            <a:spAutoFit/>
          </a:bodyPr>
          <a:lstStyle/>
          <a:p>
            <a:r>
              <a:rPr lang="en-US" b="1" dirty="0"/>
              <a:t>P</a:t>
            </a:r>
          </a:p>
        </p:txBody>
      </p:sp>
      <p:sp>
        <p:nvSpPr>
          <p:cNvPr id="10" name="TextBox 9">
            <a:extLst>
              <a:ext uri="{FF2B5EF4-FFF2-40B4-BE49-F238E27FC236}">
                <a16:creationId xmlns:a16="http://schemas.microsoft.com/office/drawing/2014/main" id="{850F6BA6-405E-B5F3-8C4A-4BB9B3CC54AF}"/>
              </a:ext>
            </a:extLst>
          </p:cNvPr>
          <p:cNvSpPr txBox="1"/>
          <p:nvPr/>
        </p:nvSpPr>
        <p:spPr>
          <a:xfrm>
            <a:off x="10382631" y="1014344"/>
            <a:ext cx="314510" cy="369332"/>
          </a:xfrm>
          <a:prstGeom prst="rect">
            <a:avLst/>
          </a:prstGeom>
          <a:noFill/>
          <a:ln>
            <a:solidFill>
              <a:srgbClr val="92D050"/>
            </a:solidFill>
          </a:ln>
        </p:spPr>
        <p:txBody>
          <a:bodyPr wrap="none" rtlCol="0">
            <a:spAutoFit/>
          </a:bodyPr>
          <a:lstStyle/>
          <a:p>
            <a:r>
              <a:rPr lang="en-US" b="1" dirty="0"/>
              <a:t>B</a:t>
            </a:r>
          </a:p>
        </p:txBody>
      </p:sp>
      <p:sp>
        <p:nvSpPr>
          <p:cNvPr id="15" name="TextBox 14">
            <a:extLst>
              <a:ext uri="{FF2B5EF4-FFF2-40B4-BE49-F238E27FC236}">
                <a16:creationId xmlns:a16="http://schemas.microsoft.com/office/drawing/2014/main" id="{F5342F4E-A4D0-BCCA-0886-0FA8208681E0}"/>
              </a:ext>
            </a:extLst>
          </p:cNvPr>
          <p:cNvSpPr txBox="1"/>
          <p:nvPr/>
        </p:nvSpPr>
        <p:spPr>
          <a:xfrm>
            <a:off x="10404789" y="2571560"/>
            <a:ext cx="308098" cy="369332"/>
          </a:xfrm>
          <a:prstGeom prst="rect">
            <a:avLst/>
          </a:prstGeom>
          <a:noFill/>
          <a:ln>
            <a:solidFill>
              <a:srgbClr val="0070C0"/>
            </a:solidFill>
          </a:ln>
        </p:spPr>
        <p:txBody>
          <a:bodyPr wrap="none" rtlCol="0">
            <a:spAutoFit/>
          </a:bodyPr>
          <a:lstStyle/>
          <a:p>
            <a:r>
              <a:rPr lang="en-US" b="1" dirty="0"/>
              <a:t>P</a:t>
            </a:r>
          </a:p>
        </p:txBody>
      </p:sp>
      <p:sp>
        <p:nvSpPr>
          <p:cNvPr id="17" name="TextBox 16">
            <a:extLst>
              <a:ext uri="{FF2B5EF4-FFF2-40B4-BE49-F238E27FC236}">
                <a16:creationId xmlns:a16="http://schemas.microsoft.com/office/drawing/2014/main" id="{57ABF2CA-BE63-B3C9-751D-8BF4EC44F8E0}"/>
              </a:ext>
            </a:extLst>
          </p:cNvPr>
          <p:cNvSpPr txBox="1"/>
          <p:nvPr/>
        </p:nvSpPr>
        <p:spPr>
          <a:xfrm>
            <a:off x="10398377" y="2148483"/>
            <a:ext cx="314510" cy="369332"/>
          </a:xfrm>
          <a:prstGeom prst="rect">
            <a:avLst/>
          </a:prstGeom>
          <a:noFill/>
          <a:ln>
            <a:solidFill>
              <a:srgbClr val="92D050"/>
            </a:solidFill>
          </a:ln>
        </p:spPr>
        <p:txBody>
          <a:bodyPr wrap="none" rtlCol="0">
            <a:spAutoFit/>
          </a:bodyPr>
          <a:lstStyle/>
          <a:p>
            <a:r>
              <a:rPr lang="en-US" b="1" dirty="0"/>
              <a:t>B</a:t>
            </a:r>
          </a:p>
        </p:txBody>
      </p:sp>
      <p:sp>
        <p:nvSpPr>
          <p:cNvPr id="19" name="TextBox 18">
            <a:extLst>
              <a:ext uri="{FF2B5EF4-FFF2-40B4-BE49-F238E27FC236}">
                <a16:creationId xmlns:a16="http://schemas.microsoft.com/office/drawing/2014/main" id="{4459884F-D45A-D235-733D-FAE08C7D191C}"/>
              </a:ext>
            </a:extLst>
          </p:cNvPr>
          <p:cNvSpPr txBox="1"/>
          <p:nvPr/>
        </p:nvSpPr>
        <p:spPr>
          <a:xfrm>
            <a:off x="10929378" y="1483676"/>
            <a:ext cx="723275" cy="369332"/>
          </a:xfrm>
          <a:prstGeom prst="rect">
            <a:avLst/>
          </a:prstGeom>
          <a:noFill/>
        </p:spPr>
        <p:txBody>
          <a:bodyPr wrap="none" rtlCol="0">
            <a:spAutoFit/>
          </a:bodyPr>
          <a:lstStyle/>
          <a:p>
            <a:r>
              <a:rPr lang="en-US" dirty="0"/>
              <a:t>10-15</a:t>
            </a:r>
          </a:p>
        </p:txBody>
      </p:sp>
      <p:sp>
        <p:nvSpPr>
          <p:cNvPr id="27" name="TextBox 26">
            <a:extLst>
              <a:ext uri="{FF2B5EF4-FFF2-40B4-BE49-F238E27FC236}">
                <a16:creationId xmlns:a16="http://schemas.microsoft.com/office/drawing/2014/main" id="{33C6E7C2-9363-3D1B-C2FC-AB96AB3C4640}"/>
              </a:ext>
            </a:extLst>
          </p:cNvPr>
          <p:cNvSpPr txBox="1"/>
          <p:nvPr/>
        </p:nvSpPr>
        <p:spPr>
          <a:xfrm>
            <a:off x="11000847" y="1014344"/>
            <a:ext cx="489236" cy="369332"/>
          </a:xfrm>
          <a:prstGeom prst="rect">
            <a:avLst/>
          </a:prstGeom>
          <a:noFill/>
        </p:spPr>
        <p:txBody>
          <a:bodyPr wrap="none" rtlCol="0">
            <a:spAutoFit/>
          </a:bodyPr>
          <a:lstStyle/>
          <a:p>
            <a:r>
              <a:rPr lang="en-US" dirty="0"/>
              <a:t>1-8</a:t>
            </a:r>
          </a:p>
        </p:txBody>
      </p:sp>
      <p:sp>
        <p:nvSpPr>
          <p:cNvPr id="29" name="TextBox 28">
            <a:extLst>
              <a:ext uri="{FF2B5EF4-FFF2-40B4-BE49-F238E27FC236}">
                <a16:creationId xmlns:a16="http://schemas.microsoft.com/office/drawing/2014/main" id="{62A59C51-07B8-731F-8373-56E9B1311689}"/>
              </a:ext>
            </a:extLst>
          </p:cNvPr>
          <p:cNvSpPr txBox="1"/>
          <p:nvPr/>
        </p:nvSpPr>
        <p:spPr>
          <a:xfrm>
            <a:off x="10929379" y="2154604"/>
            <a:ext cx="723275" cy="369332"/>
          </a:xfrm>
          <a:prstGeom prst="rect">
            <a:avLst/>
          </a:prstGeom>
          <a:noFill/>
        </p:spPr>
        <p:txBody>
          <a:bodyPr wrap="none" rtlCol="0">
            <a:spAutoFit/>
          </a:bodyPr>
          <a:lstStyle/>
          <a:p>
            <a:r>
              <a:rPr lang="en-US" dirty="0"/>
              <a:t>16-21</a:t>
            </a:r>
          </a:p>
        </p:txBody>
      </p:sp>
      <p:sp>
        <p:nvSpPr>
          <p:cNvPr id="34" name="TextBox 33">
            <a:extLst>
              <a:ext uri="{FF2B5EF4-FFF2-40B4-BE49-F238E27FC236}">
                <a16:creationId xmlns:a16="http://schemas.microsoft.com/office/drawing/2014/main" id="{E251D369-2885-1135-918C-E47B064F661F}"/>
              </a:ext>
            </a:extLst>
          </p:cNvPr>
          <p:cNvSpPr txBox="1"/>
          <p:nvPr/>
        </p:nvSpPr>
        <p:spPr>
          <a:xfrm>
            <a:off x="10929378" y="2571560"/>
            <a:ext cx="723275" cy="369332"/>
          </a:xfrm>
          <a:prstGeom prst="rect">
            <a:avLst/>
          </a:prstGeom>
          <a:noFill/>
        </p:spPr>
        <p:txBody>
          <a:bodyPr wrap="none" rtlCol="0">
            <a:spAutoFit/>
          </a:bodyPr>
          <a:lstStyle/>
          <a:p>
            <a:r>
              <a:rPr lang="en-US" dirty="0"/>
              <a:t>22-24</a:t>
            </a:r>
          </a:p>
        </p:txBody>
      </p:sp>
      <p:sp>
        <p:nvSpPr>
          <p:cNvPr id="36" name="TextBox 35">
            <a:extLst>
              <a:ext uri="{FF2B5EF4-FFF2-40B4-BE49-F238E27FC236}">
                <a16:creationId xmlns:a16="http://schemas.microsoft.com/office/drawing/2014/main" id="{EB86C990-9804-320A-F1E5-F0B69116436E}"/>
              </a:ext>
            </a:extLst>
          </p:cNvPr>
          <p:cNvSpPr txBox="1"/>
          <p:nvPr/>
        </p:nvSpPr>
        <p:spPr>
          <a:xfrm>
            <a:off x="10404789" y="2990708"/>
            <a:ext cx="314510" cy="369332"/>
          </a:xfrm>
          <a:prstGeom prst="rect">
            <a:avLst/>
          </a:prstGeom>
          <a:noFill/>
          <a:ln>
            <a:solidFill>
              <a:srgbClr val="92D050"/>
            </a:solidFill>
          </a:ln>
        </p:spPr>
        <p:txBody>
          <a:bodyPr wrap="none" rtlCol="0">
            <a:spAutoFit/>
          </a:bodyPr>
          <a:lstStyle/>
          <a:p>
            <a:r>
              <a:rPr lang="en-US" b="1" dirty="0"/>
              <a:t>B</a:t>
            </a:r>
          </a:p>
        </p:txBody>
      </p:sp>
      <p:sp>
        <p:nvSpPr>
          <p:cNvPr id="37" name="TextBox 36">
            <a:extLst>
              <a:ext uri="{FF2B5EF4-FFF2-40B4-BE49-F238E27FC236}">
                <a16:creationId xmlns:a16="http://schemas.microsoft.com/office/drawing/2014/main" id="{CC2D2252-4DC7-79DD-7724-0F8CD34C2DD2}"/>
              </a:ext>
            </a:extLst>
          </p:cNvPr>
          <p:cNvSpPr txBox="1"/>
          <p:nvPr/>
        </p:nvSpPr>
        <p:spPr>
          <a:xfrm>
            <a:off x="10929378" y="2969887"/>
            <a:ext cx="723275" cy="369332"/>
          </a:xfrm>
          <a:prstGeom prst="rect">
            <a:avLst/>
          </a:prstGeom>
          <a:noFill/>
        </p:spPr>
        <p:txBody>
          <a:bodyPr wrap="none" rtlCol="0">
            <a:spAutoFit/>
          </a:bodyPr>
          <a:lstStyle/>
          <a:p>
            <a:r>
              <a:rPr lang="en-US"/>
              <a:t>25-33</a:t>
            </a:r>
            <a:endParaRPr lang="en-US" dirty="0"/>
          </a:p>
        </p:txBody>
      </p:sp>
      <p:sp>
        <p:nvSpPr>
          <p:cNvPr id="38" name="TextBox 37">
            <a:extLst>
              <a:ext uri="{FF2B5EF4-FFF2-40B4-BE49-F238E27FC236}">
                <a16:creationId xmlns:a16="http://schemas.microsoft.com/office/drawing/2014/main" id="{6EDAD114-B6AF-293D-B7D4-49CEEDEC16A7}"/>
              </a:ext>
            </a:extLst>
          </p:cNvPr>
          <p:cNvSpPr txBox="1"/>
          <p:nvPr/>
        </p:nvSpPr>
        <p:spPr>
          <a:xfrm>
            <a:off x="10929378" y="4546359"/>
            <a:ext cx="534121" cy="369332"/>
          </a:xfrm>
          <a:prstGeom prst="rect">
            <a:avLst/>
          </a:prstGeom>
          <a:noFill/>
        </p:spPr>
        <p:txBody>
          <a:bodyPr wrap="none" rtlCol="0">
            <a:spAutoFit/>
          </a:bodyPr>
          <a:lstStyle/>
          <a:p>
            <a:r>
              <a:rPr lang="en-US"/>
              <a:t>34</a:t>
            </a:r>
            <a:r>
              <a:rPr lang="en-US" dirty="0"/>
              <a:t>+</a:t>
            </a:r>
          </a:p>
        </p:txBody>
      </p:sp>
      <p:sp>
        <p:nvSpPr>
          <p:cNvPr id="39" name="TextBox 38">
            <a:extLst>
              <a:ext uri="{FF2B5EF4-FFF2-40B4-BE49-F238E27FC236}">
                <a16:creationId xmlns:a16="http://schemas.microsoft.com/office/drawing/2014/main" id="{2355A63C-9B5A-D7A9-E1FE-12371C6895B1}"/>
              </a:ext>
            </a:extLst>
          </p:cNvPr>
          <p:cNvSpPr txBox="1"/>
          <p:nvPr/>
        </p:nvSpPr>
        <p:spPr>
          <a:xfrm>
            <a:off x="11806483" y="2579371"/>
            <a:ext cx="304892" cy="369332"/>
          </a:xfrm>
          <a:prstGeom prst="rect">
            <a:avLst/>
          </a:prstGeom>
          <a:noFill/>
          <a:ln>
            <a:solidFill>
              <a:srgbClr val="7030A0"/>
            </a:solidFill>
          </a:ln>
        </p:spPr>
        <p:txBody>
          <a:bodyPr wrap="none" rtlCol="0">
            <a:spAutoFit/>
          </a:bodyPr>
          <a:lstStyle/>
          <a:p>
            <a:r>
              <a:rPr lang="en-US" b="1" dirty="0"/>
              <a:t>Y</a:t>
            </a:r>
          </a:p>
        </p:txBody>
      </p:sp>
      <p:sp>
        <p:nvSpPr>
          <p:cNvPr id="40" name="TextBox 39">
            <a:extLst>
              <a:ext uri="{FF2B5EF4-FFF2-40B4-BE49-F238E27FC236}">
                <a16:creationId xmlns:a16="http://schemas.microsoft.com/office/drawing/2014/main" id="{65DBC8A1-860B-0931-1132-C2D77C20B8E8}"/>
              </a:ext>
            </a:extLst>
          </p:cNvPr>
          <p:cNvSpPr txBox="1"/>
          <p:nvPr/>
        </p:nvSpPr>
        <p:spPr>
          <a:xfrm>
            <a:off x="11806483" y="2148483"/>
            <a:ext cx="304892" cy="369332"/>
          </a:xfrm>
          <a:prstGeom prst="rect">
            <a:avLst/>
          </a:prstGeom>
          <a:noFill/>
          <a:ln>
            <a:solidFill>
              <a:srgbClr val="7030A0"/>
            </a:solidFill>
            <a:prstDash val="sysDash"/>
          </a:ln>
        </p:spPr>
        <p:txBody>
          <a:bodyPr wrap="none" rtlCol="0">
            <a:spAutoFit/>
          </a:bodyPr>
          <a:lstStyle/>
          <a:p>
            <a:r>
              <a:rPr lang="en-US" b="1" dirty="0"/>
              <a:t>Y</a:t>
            </a:r>
          </a:p>
        </p:txBody>
      </p:sp>
    </p:spTree>
    <p:extLst>
      <p:ext uri="{BB962C8B-B14F-4D97-AF65-F5344CB8AC3E}">
        <p14:creationId xmlns:p14="http://schemas.microsoft.com/office/powerpoint/2010/main" val="214896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7150B-B308-CC86-3CF4-C7B3C3EDB646}"/>
              </a:ext>
            </a:extLst>
          </p:cNvPr>
          <p:cNvSpPr>
            <a:spLocks noGrp="1"/>
          </p:cNvSpPr>
          <p:nvPr>
            <p:ph type="title"/>
          </p:nvPr>
        </p:nvSpPr>
        <p:spPr/>
        <p:txBody>
          <a:bodyPr/>
          <a:lstStyle/>
          <a:p>
            <a:r>
              <a:rPr lang="en-US" dirty="0"/>
              <a:t>Time lap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3B1249-C678-7FCD-44DF-16C55DD0A10F}"/>
                  </a:ext>
                </a:extLst>
              </p:cNvPr>
              <p:cNvSpPr>
                <a:spLocks noGrp="1"/>
              </p:cNvSpPr>
              <p:nvPr>
                <p:ph idx="1"/>
              </p:nvPr>
            </p:nvSpPr>
            <p:spPr/>
            <p:txBody>
              <a:bodyPr>
                <a:normAutofit fontScale="85000" lnSpcReduction="10000"/>
              </a:bodyPr>
              <a:lstStyle/>
              <a:p>
                <a:pPr marL="0" indent="0">
                  <a:buNone/>
                </a:pPr>
                <a:r>
                  <a:rPr lang="en-US" sz="2400" dirty="0">
                    <a:effectLst/>
                    <a:latin typeface="Cambria Math" panose="02040503050406030204" pitchFamily="18" charset="0"/>
                    <a:ea typeface="Calibri" panose="020F0502020204030204" pitchFamily="34" charset="0"/>
                    <a:cs typeface="Times New Roman" panose="02020603050405020304" pitchFamily="18" charset="0"/>
                  </a:rPr>
                  <a:t>Time to complete a lap in seconds at a given lap:</a:t>
                </a:r>
              </a:p>
              <a:p>
                <a:pPr marL="0" indent="0">
                  <a:buNone/>
                </a:pPr>
                <a:endParaRPr lang="en-US" sz="2400" i="1" dirty="0">
                  <a:effectLst/>
                  <a:latin typeface="Cambria Math" panose="02040503050406030204" pitchFamily="18"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𝑙𝑎𝑝</m:t>
                          </m:r>
                        </m:sub>
                      </m:sSub>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𝑏𝑎𝑠𝑒</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𝑡𝑖𝑟𝑒</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𝑓𝑢𝑒𝑙</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𝑝𝑖𝑡𝑙𝑎𝑝</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14:m>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𝑏𝑎𝑠𝑒</m:t>
                        </m:r>
                      </m:sub>
                    </m:sSub>
                    <m:r>
                      <a:rPr lang="en-US" sz="2400"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a:latin typeface="Cambria Math" panose="02040503050406030204" pitchFamily="18" charset="0"/>
                    <a:ea typeface="Cambria Math" panose="02040503050406030204" pitchFamily="18" charset="0"/>
                    <a:cs typeface="Times New Roman" panose="02020603050405020304" pitchFamily="18" charset="0"/>
                  </a:rPr>
                  <a:t>the fastest lap unladen with fuel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latin typeface="Cambria Math" panose="02040503050406030204" pitchFamily="18" charset="0"/>
                    <a:ea typeface="Cambria Math" panose="02040503050406030204" pitchFamily="18" charset="0"/>
                    <a:cs typeface="Times New Roman" panose="02020603050405020304" pitchFamily="18" charset="0"/>
                  </a:rPr>
                  <a:t> fastest qualifying lap</a:t>
                </a:r>
              </a:p>
              <a:p>
                <a:pPr marL="0" indent="0">
                  <a:buNone/>
                </a:pPr>
                <a14:m>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𝑝𝑖𝑡𝑙𝑎𝑝</m:t>
                        </m:r>
                      </m:sub>
                    </m:sSub>
                    <m:r>
                      <a:rPr lang="en-US" sz="2400" i="1">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latin typeface="Cambria Math" panose="02040503050406030204" pitchFamily="18" charset="0"/>
                    <a:ea typeface="Cambria Math" panose="02040503050406030204" pitchFamily="18" charset="0"/>
                    <a:cs typeface="Times New Roman" panose="02020603050405020304" pitchFamily="18" charset="0"/>
                  </a:rPr>
                  <a:t> the adjusted time from entering or leaving the pit lane, zero otherwise.</a:t>
                </a:r>
              </a:p>
              <a:p>
                <a:pPr marL="0" indent="0">
                  <a:buNone/>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latin typeface="Cambria Math" panose="02040503050406030204" pitchFamily="18" charset="0"/>
                    <a:ea typeface="Cambria Math" panose="02040503050406030204" pitchFamily="18" charset="0"/>
                    <a:cs typeface="Times New Roman" panose="02020603050405020304" pitchFamily="18" charset="0"/>
                  </a:rPr>
                  <a:t>Time lost to fuel mass per lap:</a:t>
                </a:r>
              </a:p>
              <a:p>
                <a:pPr marL="0" indent="0">
                  <a:buNone/>
                </a:pPr>
                <a:endParaRPr lang="en-US" sz="2400"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𝑓</m:t>
                          </m:r>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𝑢𝑒𝑙</m:t>
                          </m:r>
                        </m:sub>
                      </m:sSub>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𝑓𝑢𝑒𝑙</m:t>
                          </m:r>
                        </m:sub>
                      </m:sSub>
                      <m:d>
                        <m:d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𝑚𝑎𝑥</m:t>
                              </m:r>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sub>
                          </m:sSub>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𝐹</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𝑚𝑎</m:t>
                          </m:r>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𝑥</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𝑙</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mbria Math" panose="02040503050406030204" pitchFamily="18" charset="0"/>
                    <a:ea typeface="Cambria Math" panose="02040503050406030204" pitchFamily="18" charset="0"/>
                    <a:cs typeface="Times New Roman" panose="02020603050405020304" pitchFamily="18" charset="0"/>
                  </a:rPr>
                  <a:t>Assume fuel mass is 110 kg at start of race, 0 kg at end of race, and lap time loss is 0.03 s/kg.</a:t>
                </a: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F3B1249-C678-7FCD-44DF-16C55DD0A10F}"/>
                  </a:ext>
                </a:extLst>
              </p:cNvPr>
              <p:cNvSpPr>
                <a:spLocks noGrp="1" noRot="1" noChangeAspect="1" noMove="1" noResize="1" noEditPoints="1" noAdjustHandles="1" noChangeArrowheads="1" noChangeShapeType="1" noTextEdit="1"/>
              </p:cNvSpPr>
              <p:nvPr>
                <p:ph idx="1"/>
              </p:nvPr>
            </p:nvSpPr>
            <p:spPr>
              <a:blipFill>
                <a:blip r:embed="rId3"/>
                <a:stretch>
                  <a:fillRect l="-724" t="-2035" b="-87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5F20FE6-871A-207D-B828-2682EE5FB01D}"/>
              </a:ext>
            </a:extLst>
          </p:cNvPr>
          <p:cNvSpPr>
            <a:spLocks noGrp="1"/>
          </p:cNvSpPr>
          <p:nvPr>
            <p:ph type="sldNum" sz="quarter" idx="12"/>
          </p:nvPr>
        </p:nvSpPr>
        <p:spPr/>
        <p:txBody>
          <a:bodyPr/>
          <a:lstStyle/>
          <a:p>
            <a:fld id="{48F63A3B-78C7-47BE-AE5E-E10140E04643}" type="slidenum">
              <a:rPr lang="en-US" smtClean="0"/>
              <a:t>20</a:t>
            </a:fld>
            <a:endParaRPr lang="en-US"/>
          </a:p>
        </p:txBody>
      </p:sp>
    </p:spTree>
    <p:extLst>
      <p:ext uri="{BB962C8B-B14F-4D97-AF65-F5344CB8AC3E}">
        <p14:creationId xmlns:p14="http://schemas.microsoft.com/office/powerpoint/2010/main" val="1401508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C57D-31C8-B2C1-12EA-DBC90C339D1D}"/>
              </a:ext>
            </a:extLst>
          </p:cNvPr>
          <p:cNvSpPr>
            <a:spLocks noGrp="1"/>
          </p:cNvSpPr>
          <p:nvPr>
            <p:ph type="title"/>
          </p:nvPr>
        </p:nvSpPr>
        <p:spPr/>
        <p:txBody>
          <a:bodyPr/>
          <a:lstStyle/>
          <a:p>
            <a:r>
              <a:rPr lang="en-US" dirty="0"/>
              <a:t>Linear tire degradation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7094E1-5E0D-E1C1-E9B1-82B355A90238}"/>
                  </a:ext>
                </a:extLst>
              </p:cNvPr>
              <p:cNvSpPr>
                <a:spLocks noGrp="1"/>
              </p:cNvSpPr>
              <p:nvPr>
                <p:ph idx="1"/>
              </p:nvPr>
            </p:nvSpPr>
            <p:spPr>
              <a:xfrm>
                <a:off x="1019616" y="1825625"/>
                <a:ext cx="4207291" cy="4031478"/>
              </a:xfrm>
            </p:spPr>
            <p:txBody>
              <a:bodyPr>
                <a:noAutofit/>
              </a:bodyPr>
              <a:lstStyle/>
              <a:p>
                <a:pPr marL="0" indent="0">
                  <a:buNone/>
                </a:pPr>
                <a:r>
                  <a:rPr lang="en-US" sz="1800" dirty="0">
                    <a:latin typeface="Cambria Math" panose="02040503050406030204" pitchFamily="18" charset="0"/>
                    <a:ea typeface="Cambria Math" panose="02040503050406030204" pitchFamily="18" charset="0"/>
                  </a:rPr>
                  <a:t>Time loss</a:t>
                </a:r>
                <a:r>
                  <a:rPr lang="en-US" sz="1800"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mbria Math" panose="02040503050406030204" pitchFamily="18" charset="0"/>
                            <a:cs typeface="Times New Roman" panose="02020603050405020304" pitchFamily="18" charset="0"/>
                          </a:rPr>
                          <m:t>𝑡</m:t>
                        </m:r>
                      </m:e>
                      <m:sub>
                        <m:r>
                          <a:rPr lang="en-US" sz="1800" i="1">
                            <a:latin typeface="Cambria Math" panose="02040503050406030204" pitchFamily="18" charset="0"/>
                            <a:ea typeface="Cambria Math" panose="02040503050406030204" pitchFamily="18" charset="0"/>
                            <a:cs typeface="Times New Roman" panose="02020603050405020304" pitchFamily="18" charset="0"/>
                          </a:rPr>
                          <m:t>𝑡𝑖𝑟𝑒</m:t>
                        </m:r>
                      </m:sub>
                    </m:sSub>
                  </m:oMath>
                </a14:m>
                <a:r>
                  <a:rPr lang="en-US" sz="1800" dirty="0">
                    <a:latin typeface="Cambria Math" panose="02040503050406030204" pitchFamily="18" charset="0"/>
                    <a:ea typeface="Cambria Math" panose="02040503050406030204" pitchFamily="18" charset="0"/>
                  </a:rPr>
                  <a:t> is determined by tire age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𝑎</m:t>
                    </m:r>
                    <m:r>
                      <a:rPr lang="en-US" sz="1800" b="0" i="0"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800" dirty="0">
                    <a:latin typeface="Cambria Math" panose="02040503050406030204" pitchFamily="18" charset="0"/>
                    <a:ea typeface="Cambria Math" panose="02040503050406030204" pitchFamily="18" charset="0"/>
                  </a:rPr>
                  <a:t>and two coefficients </a:t>
                </a:r>
                <a14:m>
                  <m:oMath xmlns:m="http://schemas.openxmlformats.org/officeDocument/2006/math">
                    <m:sSub>
                      <m:sSubPr>
                        <m:ctrlPr>
                          <a:rPr lang="en-US" sz="18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mbria Math" panose="02040503050406030204" pitchFamily="18" charset="0"/>
                            <a:cs typeface="Times New Roman" panose="02020603050405020304" pitchFamily="18" charset="0"/>
                          </a:rPr>
                          <m:t>𝑘</m:t>
                        </m:r>
                      </m:e>
                      <m:sub>
                        <m:r>
                          <a:rPr lang="en-US" sz="1800" i="1">
                            <a:latin typeface="Cambria Math" panose="02040503050406030204" pitchFamily="18" charset="0"/>
                            <a:ea typeface="Cambria Math" panose="02040503050406030204" pitchFamily="18" charset="0"/>
                            <a:cs typeface="Times New Roman" panose="02020603050405020304" pitchFamily="18" charset="0"/>
                          </a:rPr>
                          <m:t>0</m:t>
                        </m:r>
                      </m:sub>
                    </m:sSub>
                    <m:r>
                      <a:rPr lang="en-US" sz="1800" b="0" i="1"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800" b="0" i="0" smtClean="0">
                        <a:latin typeface="Cambria Math" panose="02040503050406030204" pitchFamily="18" charset="0"/>
                        <a:ea typeface="Cambria Math" panose="02040503050406030204" pitchFamily="18" charset="0"/>
                        <a:cs typeface="Times New Roman" panose="02020603050405020304" pitchFamily="18" charset="0"/>
                      </a:rPr>
                      <m:t>and</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sz="18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mbria Math" panose="02040503050406030204" pitchFamily="18" charset="0"/>
                            <a:cs typeface="Times New Roman" panose="02020603050405020304" pitchFamily="18" charset="0"/>
                          </a:rPr>
                          <m:t>𝑘</m:t>
                        </m:r>
                      </m:e>
                      <m:sub>
                        <m:r>
                          <a:rPr lang="en-US" sz="1800" i="1">
                            <a:latin typeface="Cambria Math" panose="02040503050406030204" pitchFamily="18" charset="0"/>
                            <a:ea typeface="Cambria Math" panose="02040503050406030204" pitchFamily="18" charset="0"/>
                            <a:cs typeface="Times New Roman" panose="02020603050405020304" pitchFamily="18" charset="0"/>
                          </a:rPr>
                          <m:t>1</m:t>
                        </m:r>
                      </m:sub>
                    </m:sSub>
                  </m:oMath>
                </a14:m>
                <a:r>
                  <a:rPr lang="en-US" sz="1800" i="1" dirty="0">
                    <a:latin typeface="Cambria Math" panose="02040503050406030204" pitchFamily="18" charset="0"/>
                    <a:ea typeface="Cambria Math" panose="02040503050406030204" pitchFamily="18" charset="0"/>
                    <a:cs typeface="Times New Roman" panose="02020603050405020304" pitchFamily="18" charset="0"/>
                  </a:rPr>
                  <a:t>, </a:t>
                </a:r>
                <a:r>
                  <a:rPr lang="en-US" sz="1800" dirty="0">
                    <a:latin typeface="Cambria Math" panose="02040503050406030204" pitchFamily="18" charset="0"/>
                    <a:ea typeface="Cambria Math" panose="02040503050406030204" pitchFamily="18" charset="0"/>
                    <a:cs typeface="Times New Roman" panose="02020603050405020304" pitchFamily="18" charset="0"/>
                  </a:rPr>
                  <a:t>which are dependent on the tire compound</a:t>
                </a:r>
                <a:r>
                  <a:rPr lang="en-US" sz="1800" dirty="0">
                    <a:ea typeface="Calibri" panose="020F0502020204030204" pitchFamily="34" charset="0"/>
                    <a:cs typeface="Times New Roman" panose="02020603050405020304" pitchFamily="18" charset="0"/>
                  </a:rPr>
                  <a:t> </a:t>
                </a:r>
                <a14:m>
                  <m:oMath xmlns:m="http://schemas.openxmlformats.org/officeDocument/2006/math">
                    <m:r>
                      <a:rPr lang="en-US" sz="1800" i="1">
                        <a:latin typeface="Cambria Math" panose="02040503050406030204" pitchFamily="18" charset="0"/>
                        <a:ea typeface="Calibri" panose="020F0502020204030204" pitchFamily="34" charset="0"/>
                        <a:cs typeface="Times New Roman" panose="02020603050405020304" pitchFamily="18" charset="0"/>
                      </a:rPr>
                      <m:t>𝑐</m:t>
                    </m:r>
                  </m:oMath>
                </a14:m>
                <a:r>
                  <a:rPr lang="en-US" sz="1800" dirty="0">
                    <a:latin typeface="Cambria Math" panose="02040503050406030204" pitchFamily="18" charset="0"/>
                    <a:ea typeface="Cambria Math" panose="02040503050406030204" pitchFamily="18" charset="0"/>
                    <a:cs typeface="Times New Roman" panose="02020603050405020304" pitchFamily="18" charset="0"/>
                  </a:rPr>
                  <a:t>.</a:t>
                </a:r>
              </a:p>
              <a:p>
                <a:pPr marL="0" indent="0">
                  <a:buNone/>
                </a:pPr>
                <a:endParaRPr lang="en-US" sz="1800" i="1" dirty="0">
                  <a:latin typeface="Cambria Math" panose="02040503050406030204" pitchFamily="18"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latin typeface="Cambria Math" panose="02040503050406030204" pitchFamily="18" charset="0"/>
                              <a:ea typeface="Calibri" panose="020F0502020204030204" pitchFamily="34" charset="0"/>
                              <a:cs typeface="Times New Roman" panose="02020603050405020304" pitchFamily="18" charset="0"/>
                            </a:rPr>
                            <m:t>𝑡𝑖𝑟𝑒</m:t>
                          </m:r>
                        </m:sub>
                      </m:sSub>
                      <m:d>
                        <m:dPr>
                          <m:ctrlPr>
                            <a:rPr lang="en-US" sz="1800" i="1">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𝑎</m:t>
                          </m:r>
                          <m:r>
                            <a:rPr lang="en-US" sz="1800" i="1">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𝑐</m:t>
                          </m:r>
                          <m:r>
                            <a:rPr lang="en-US" sz="1800" i="1" smtClean="0">
                              <a:latin typeface="Cambria Math" panose="02040503050406030204" pitchFamily="18" charset="0"/>
                              <a:ea typeface="Calibri" panose="020F0502020204030204" pitchFamily="34" charset="0"/>
                              <a:cs typeface="Times New Roman" panose="02020603050405020304" pitchFamily="18" charset="0"/>
                            </a:rPr>
                            <m:t> </m:t>
                          </m:r>
                        </m:e>
                      </m:d>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0</m:t>
                          </m:r>
                        </m:sub>
                      </m:sSub>
                      <m:d>
                        <m:d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𝑐</m:t>
                          </m:r>
                        </m:e>
                      </m:d>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𝑐</m:t>
                          </m:r>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oMath>
                  </m:oMathPara>
                </a14:m>
                <a:endParaRPr lang="en-US" sz="1800" dirty="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0</m:t>
                          </m:r>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𝑝𝑎𝑐𝑒</m:t>
                      </m:r>
                      <m:r>
                        <a:rPr lang="en-US" sz="1800" b="0" i="1" smtClean="0">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𝑑𝑒𝑔𝑟𝑎𝑑𝑎𝑡𝑖𝑜𝑛</m:t>
                      </m:r>
                    </m:oMath>
                  </m:oMathPara>
                </a14:m>
                <a:endParaRPr lang="en-US" sz="1800" dirty="0">
                  <a:ea typeface="Calibri" panose="020F0502020204030204" pitchFamily="34" charset="0"/>
                  <a:cs typeface="Times New Roman" panose="02020603050405020304" pitchFamily="18" charset="0"/>
                </a:endParaRPr>
              </a:p>
              <a:p>
                <a:pPr marL="0" indent="0">
                  <a:buNone/>
                </a:pPr>
                <a:endParaRPr lang="en-US" sz="1800" b="0" dirty="0">
                  <a:ea typeface="Calibri" panose="020F0502020204030204" pitchFamily="34" charset="0"/>
                  <a:cs typeface="Times New Roman" panose="02020603050405020304" pitchFamily="18" charset="0"/>
                </a:endParaRPr>
              </a:p>
              <a:p>
                <a:pPr marL="0" indent="0">
                  <a:buNone/>
                </a:pPr>
                <a:r>
                  <a:rPr lang="en-US" sz="1800" dirty="0">
                    <a:latin typeface="Cambria Math" panose="02040503050406030204" pitchFamily="18" charset="0"/>
                    <a:ea typeface="Calibri" panose="020F0502020204030204" pitchFamily="34" charset="0"/>
                    <a:cs typeface="Times New Roman" panose="02020603050405020304" pitchFamily="18" charset="0"/>
                  </a:rPr>
                  <a:t>Generally, a softer tier is faster a</a:t>
                </a:r>
                <a14:m>
                  <m:oMath xmlns:m="http://schemas.openxmlformats.org/officeDocument/2006/math">
                    <m:r>
                      <m:rPr>
                        <m:sty m:val="p"/>
                      </m:rPr>
                      <a:rPr lang="en-US" sz="1800" b="0" i="0" smtClean="0">
                        <a:latin typeface="Cambria Math" panose="02040503050406030204" pitchFamily="18" charset="0"/>
                        <a:ea typeface="Calibri" panose="020F0502020204030204" pitchFamily="34" charset="0"/>
                        <a:cs typeface="Times New Roman" panose="02020603050405020304" pitchFamily="18" charset="0"/>
                      </a:rPr>
                      <m:t>t</m:t>
                    </m:r>
                    <m:r>
                      <a:rPr lang="en-US" sz="1800" b="0" i="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800" b="0" i="0" smtClean="0">
                        <a:latin typeface="Cambria Math" panose="02040503050406030204" pitchFamily="18" charset="0"/>
                        <a:ea typeface="Calibri" panose="020F0502020204030204" pitchFamily="34" charset="0"/>
                        <a:cs typeface="Times New Roman" panose="02020603050405020304" pitchFamily="18" charset="0"/>
                      </a:rPr>
                      <m:t>first</m:t>
                    </m:r>
                  </m:oMath>
                </a14:m>
                <a:r>
                  <a:rPr lang="en-US" sz="1800" b="0" i="0" dirty="0">
                    <a:latin typeface="Cambria Math" panose="02040503050406030204" pitchFamily="18" charset="0"/>
                    <a:ea typeface="Calibri" panose="020F0502020204030204" pitchFamily="34" charset="0"/>
                    <a:cs typeface="Times New Roman" panose="02020603050405020304" pitchFamily="18" charset="0"/>
                  </a:rPr>
                  <a:t>:</a:t>
                </a:r>
                <a:br>
                  <a:rPr lang="en-US" sz="1800" b="0" i="0" dirty="0">
                    <a:latin typeface="Cambria Math" panose="02040503050406030204" pitchFamily="18"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0</m:t>
                          </m:r>
                        </m:sub>
                      </m:sSub>
                      <m:d>
                        <m:d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𝑆</m:t>
                          </m:r>
                        </m:e>
                      </m:d>
                      <m:r>
                        <a:rPr lang="en-US" sz="1800" b="0" i="1" smtClean="0">
                          <a:latin typeface="Cambria Math" panose="02040503050406030204" pitchFamily="18" charset="0"/>
                          <a:ea typeface="Calibri" panose="020F0502020204030204" pitchFamily="34" charset="0"/>
                          <a:cs typeface="Times New Roman" panose="02020603050405020304" pitchFamily="18" charset="0"/>
                        </a:rPr>
                        <m:t>&lt;</m:t>
                      </m:r>
                      <m:sSub>
                        <m:sSubPr>
                          <m:ctrlPr>
                            <a:rPr lang="en-US" sz="1800" i="1">
                              <a:latin typeface="Cambria Math" panose="02040503050406030204" pitchFamily="18" charset="0"/>
                              <a:ea typeface="Calibri" panose="020F0502020204030204" pitchFamily="34"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𝑘</m:t>
                          </m:r>
                        </m:e>
                        <m:sub>
                          <m:r>
                            <a:rPr lang="en-US" sz="1800" i="1">
                              <a:latin typeface="Cambria Math" panose="02040503050406030204" pitchFamily="18" charset="0"/>
                              <a:ea typeface="Calibri" panose="020F0502020204030204" pitchFamily="34" charset="0"/>
                              <a:cs typeface="Times New Roman" panose="02020603050405020304" pitchFamily="18" charset="0"/>
                            </a:rPr>
                            <m:t>0</m:t>
                          </m:r>
                        </m:sub>
                      </m:sSub>
                      <m:d>
                        <m:dPr>
                          <m:ctrlPr>
                            <a:rPr lang="en-US" sz="1800" i="1">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𝐻</m:t>
                          </m:r>
                        </m:e>
                      </m:d>
                    </m:oMath>
                  </m:oMathPara>
                </a14:m>
                <a:endParaRPr lang="en-US" sz="1800" i="1" dirty="0">
                  <a:latin typeface="Cambria Math" panose="02040503050406030204" pitchFamily="18" charset="0"/>
                  <a:ea typeface="Calibri" panose="020F0502020204030204" pitchFamily="34" charset="0"/>
                  <a:cs typeface="Times New Roman" panose="02020603050405020304" pitchFamily="18" charset="0"/>
                </a:endParaRPr>
              </a:p>
              <a:p>
                <a:pPr marL="0" indent="0">
                  <a:buNone/>
                </a:pPr>
                <a:r>
                  <a:rPr lang="en-US" sz="1800" dirty="0">
                    <a:latin typeface="Cambria Math" panose="02040503050406030204" pitchFamily="18" charset="0"/>
                    <a:ea typeface="Calibri" panose="020F0502020204030204" pitchFamily="34" charset="0"/>
                    <a:cs typeface="Times New Roman" panose="02020603050405020304" pitchFamily="18" charset="0"/>
                  </a:rPr>
                  <a:t>But displays a faster degradation:</a:t>
                </a:r>
              </a:p>
              <a:p>
                <a:pPr marL="0" indent="0">
                  <a:buNone/>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𝑆</m:t>
                          </m:r>
                        </m:e>
                      </m:d>
                      <m:r>
                        <a:rPr lang="en-US" sz="1800" b="0" i="1" smtClean="0">
                          <a:latin typeface="Cambria Math" panose="02040503050406030204" pitchFamily="18" charset="0"/>
                          <a:ea typeface="Calibri" panose="020F0502020204030204" pitchFamily="34" charset="0"/>
                          <a:cs typeface="Times New Roman" panose="02020603050405020304" pitchFamily="18" charset="0"/>
                        </a:rPr>
                        <m:t>&gt;</m:t>
                      </m:r>
                      <m:sSub>
                        <m:sSubPr>
                          <m:ctrlPr>
                            <a:rPr lang="en-US" sz="1800" b="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0" i="1" smtClean="0">
                              <a:latin typeface="Cambria Math" panose="02040503050406030204" pitchFamily="18" charset="0"/>
                              <a:ea typeface="Calibri" panose="020F0502020204030204" pitchFamily="34" charset="0"/>
                              <a:cs typeface="Times New Roman" panose="02020603050405020304" pitchFamily="18" charset="0"/>
                            </a:rPr>
                            <m:t>𝑘</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r>
                        <a:rPr lang="en-US" sz="1800" b="0" i="1" smtClean="0">
                          <a:latin typeface="Cambria Math" panose="02040503050406030204" pitchFamily="18" charset="0"/>
                          <a:ea typeface="Calibri" panose="020F0502020204030204" pitchFamily="34" charset="0"/>
                          <a:cs typeface="Times New Roman" panose="02020603050405020304" pitchFamily="18" charset="0"/>
                        </a:rPr>
                        <m:t>𝐻</m:t>
                      </m:r>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b="0" dirty="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107094E1-5E0D-E1C1-E9B1-82B355A90238}"/>
                  </a:ext>
                </a:extLst>
              </p:cNvPr>
              <p:cNvSpPr>
                <a:spLocks noGrp="1" noRot="1" noChangeAspect="1" noMove="1" noResize="1" noEditPoints="1" noAdjustHandles="1" noChangeArrowheads="1" noChangeShapeType="1" noTextEdit="1"/>
              </p:cNvSpPr>
              <p:nvPr>
                <p:ph idx="1"/>
              </p:nvPr>
            </p:nvSpPr>
            <p:spPr>
              <a:xfrm>
                <a:off x="1019616" y="1825625"/>
                <a:ext cx="4207291" cy="4031478"/>
              </a:xfrm>
              <a:blipFill>
                <a:blip r:embed="rId2"/>
                <a:stretch>
                  <a:fillRect l="-1205" t="-12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D2D121A-49AA-A50D-A8BD-BD92CB1C2046}"/>
              </a:ext>
            </a:extLst>
          </p:cNvPr>
          <p:cNvSpPr>
            <a:spLocks noGrp="1"/>
          </p:cNvSpPr>
          <p:nvPr>
            <p:ph type="sldNum" sz="quarter" idx="12"/>
          </p:nvPr>
        </p:nvSpPr>
        <p:spPr/>
        <p:txBody>
          <a:bodyPr/>
          <a:lstStyle/>
          <a:p>
            <a:fld id="{48F63A3B-78C7-47BE-AE5E-E10140E04643}" type="slidenum">
              <a:rPr lang="en-US" smtClean="0"/>
              <a:t>21</a:t>
            </a:fld>
            <a:endParaRPr lang="en-US"/>
          </a:p>
        </p:txBody>
      </p:sp>
      <p:pic>
        <p:nvPicPr>
          <p:cNvPr id="5" name="Picture 14" descr="2021 Portuguese Grand Prix tyre curve">
            <a:extLst>
              <a:ext uri="{FF2B5EF4-FFF2-40B4-BE49-F238E27FC236}">
                <a16:creationId xmlns:a16="http://schemas.microsoft.com/office/drawing/2014/main" id="{4822E1AB-3F8A-2A88-860C-06DC7DF2144A}"/>
              </a:ext>
            </a:extLst>
          </p:cNvPr>
          <p:cNvPicPr>
            <a:picLocks noChangeAspect="1" noChangeArrowheads="1"/>
          </p:cNvPicPr>
          <p:nvPr/>
        </p:nvPicPr>
        <p:blipFill>
          <a:blip r:embed="rId3" r:link="rId5">
            <a:extLst>
              <a:ext uri="{BEBA8EAE-BF5A-486C-A8C5-ECC9F3942E4B}">
                <a14:imgProps xmlns:a14="http://schemas.microsoft.com/office/drawing/2010/main">
                  <a14:imgLayer r:embed="rId4">
                    <a14:imgEffect>
                      <a14:sharpenSoften amount="25000"/>
                    </a14:imgEffect>
                    <a14:imgEffect>
                      <a14:brightnessContrast bright="-18000"/>
                    </a14:imgEffect>
                  </a14:imgLayer>
                </a14:imgProps>
              </a:ext>
              <a:ext uri="{28A0092B-C50C-407E-A947-70E740481C1C}">
                <a14:useLocalDpi xmlns:a14="http://schemas.microsoft.com/office/drawing/2010/main" val="0"/>
              </a:ext>
            </a:extLst>
          </a:blip>
          <a:srcRect/>
          <a:stretch>
            <a:fillRect/>
          </a:stretch>
        </p:blipFill>
        <p:spPr bwMode="auto">
          <a:xfrm>
            <a:off x="5918978" y="2328002"/>
            <a:ext cx="5383244" cy="30267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9FF903B-6704-593D-62E6-844F821FF225}"/>
              </a:ext>
            </a:extLst>
          </p:cNvPr>
          <p:cNvSpPr txBox="1"/>
          <p:nvPr/>
        </p:nvSpPr>
        <p:spPr>
          <a:xfrm>
            <a:off x="1346886" y="345989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97175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C8DD9CB-BDD6-6F63-8A59-E626625CB43E}"/>
                  </a:ext>
                </a:extLst>
              </p:cNvPr>
              <p:cNvSpPr>
                <a:spLocks noGrp="1"/>
              </p:cNvSpPr>
              <p:nvPr>
                <p:ph type="title"/>
              </p:nvPr>
            </p:nvSpPr>
            <p:spPr/>
            <p:txBody>
              <a:bodyPr/>
              <a:lstStyle/>
              <a:p>
                <a:r>
                  <a:rPr lang="en-US" dirty="0"/>
                  <a:t>Coefficients </a:t>
                </a:r>
                <a14:m>
                  <m:oMath xmlns:m="http://schemas.openxmlformats.org/officeDocument/2006/math">
                    <m:sSub>
                      <m:sSubPr>
                        <m:ctrlPr>
                          <a:rPr lang="en-US" sz="4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4400" i="1">
                            <a:latin typeface="Cambria Math" panose="02040503050406030204" pitchFamily="18" charset="0"/>
                            <a:ea typeface="Cambria Math" panose="02040503050406030204" pitchFamily="18" charset="0"/>
                            <a:cs typeface="Times New Roman" panose="02020603050405020304" pitchFamily="18" charset="0"/>
                          </a:rPr>
                          <m:t>𝑘</m:t>
                        </m:r>
                      </m:e>
                      <m:sub>
                        <m:r>
                          <a:rPr lang="en-US" sz="4400" i="1">
                            <a:latin typeface="Cambria Math" panose="02040503050406030204" pitchFamily="18" charset="0"/>
                            <a:ea typeface="Cambria Math" panose="02040503050406030204" pitchFamily="18" charset="0"/>
                            <a:cs typeface="Times New Roman" panose="02020603050405020304" pitchFamily="18" charset="0"/>
                          </a:rPr>
                          <m:t>0</m:t>
                        </m:r>
                      </m:sub>
                    </m:sSub>
                    <m:r>
                      <m:rPr>
                        <m:nor/>
                      </m:rPr>
                      <a:rPr lang="en-US" sz="4400" b="0" i="0" smtClean="0">
                        <a:latin typeface="Cambria Math" panose="02040503050406030204" pitchFamily="18" charset="0"/>
                        <a:ea typeface="Cambria Math" panose="02040503050406030204" pitchFamily="18" charset="0"/>
                        <a:cs typeface="Times New Roman" panose="02020603050405020304" pitchFamily="18" charset="0"/>
                      </a:rPr>
                      <m:t> </m:t>
                    </m:r>
                    <m:r>
                      <m:rPr>
                        <m:nor/>
                      </m:rPr>
                      <a:rPr lang="en-US" b="0" i="0" dirty="0" smtClean="0"/>
                      <m:t>and</m:t>
                    </m:r>
                    <m:r>
                      <a:rPr lang="en-US" b="0" i="1" dirty="0" smtClean="0">
                        <a:latin typeface="Cambria Math" panose="02040503050406030204" pitchFamily="18" charset="0"/>
                      </a:rPr>
                      <m:t> </m:t>
                    </m:r>
                    <m:sSub>
                      <m:sSubPr>
                        <m:ctrlPr>
                          <a:rPr lang="en-US" sz="4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4400" i="1">
                            <a:latin typeface="Cambria Math" panose="02040503050406030204" pitchFamily="18" charset="0"/>
                            <a:ea typeface="Cambria Math" panose="02040503050406030204" pitchFamily="18" charset="0"/>
                            <a:cs typeface="Times New Roman" panose="02020603050405020304" pitchFamily="18" charset="0"/>
                          </a:rPr>
                          <m:t>𝑘</m:t>
                        </m:r>
                      </m:e>
                      <m:sub>
                        <m:r>
                          <a:rPr lang="en-US" sz="4400" i="1">
                            <a:latin typeface="Cambria Math" panose="02040503050406030204" pitchFamily="18" charset="0"/>
                            <a:ea typeface="Cambria Math" panose="02040503050406030204" pitchFamily="18" charset="0"/>
                            <a:cs typeface="Times New Roman" panose="02020603050405020304" pitchFamily="18" charset="0"/>
                          </a:rPr>
                          <m:t>1</m:t>
                        </m:r>
                      </m:sub>
                    </m:sSub>
                  </m:oMath>
                </a14:m>
                <a:endParaRPr lang="en-US" dirty="0"/>
              </a:p>
            </p:txBody>
          </p:sp>
        </mc:Choice>
        <mc:Fallback xmlns="">
          <p:sp>
            <p:nvSpPr>
              <p:cNvPr id="2" name="Title 1">
                <a:extLst>
                  <a:ext uri="{FF2B5EF4-FFF2-40B4-BE49-F238E27FC236}">
                    <a16:creationId xmlns:a16="http://schemas.microsoft.com/office/drawing/2014/main" id="{0C8DD9CB-BDD6-6F63-8A59-E626625CB43E}"/>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CB3C7F-8772-BFE4-1604-84DC387FEE87}"/>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5" name="Picture 4" descr="Table&#10;&#10;Description automatically generated with low confidence">
            <a:extLst>
              <a:ext uri="{FF2B5EF4-FFF2-40B4-BE49-F238E27FC236}">
                <a16:creationId xmlns:a16="http://schemas.microsoft.com/office/drawing/2014/main" id="{DC1E41DF-F5B2-5FAE-35F5-012287B5C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249" y="3326543"/>
            <a:ext cx="5043694" cy="2762023"/>
          </a:xfrm>
          <a:prstGeom prst="rect">
            <a:avLst/>
          </a:prstGeom>
          <a:effectLst>
            <a:softEdge rad="108988"/>
          </a:effec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EF43D1-D38C-4249-DCA2-10C4F076BB73}"/>
                  </a:ext>
                </a:extLst>
              </p:cNvPr>
              <p:cNvSpPr txBox="1"/>
              <p:nvPr/>
            </p:nvSpPr>
            <p:spPr>
              <a:xfrm>
                <a:off x="758283" y="1427279"/>
                <a:ext cx="5687517" cy="55417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latin typeface="Cambria Math" panose="02040503050406030204" pitchFamily="18" charset="0"/>
                              <a:ea typeface="Calibri" panose="020F0502020204030204" pitchFamily="34" charset="0"/>
                              <a:cs typeface="Times New Roman" panose="02020603050405020304" pitchFamily="18" charset="0"/>
                            </a:rPr>
                            <m:t>𝒕</m:t>
                          </m:r>
                        </m:e>
                        <m:sub>
                          <m:r>
                            <a:rPr lang="en-US" sz="2000" b="1" i="1">
                              <a:latin typeface="Cambria Math" panose="02040503050406030204" pitchFamily="18" charset="0"/>
                              <a:ea typeface="Calibri" panose="020F0502020204030204" pitchFamily="34" charset="0"/>
                              <a:cs typeface="Times New Roman" panose="02020603050405020304" pitchFamily="18" charset="0"/>
                            </a:rPr>
                            <m:t>𝒕𝒊𝒓𝒆</m:t>
                          </m:r>
                        </m:sub>
                      </m:sSub>
                      <m:d>
                        <m:dPr>
                          <m:ctrlPr>
                            <a:rPr lang="en-US" sz="2000" b="1" i="1">
                              <a:latin typeface="Cambria Math" panose="02040503050406030204" pitchFamily="18" charset="0"/>
                              <a:ea typeface="Calibri" panose="020F0502020204030204" pitchFamily="34" charset="0"/>
                              <a:cs typeface="Times New Roman" panose="02020603050405020304" pitchFamily="18" charset="0"/>
                            </a:rPr>
                          </m:ctrlPr>
                        </m:dPr>
                        <m:e>
                          <m:r>
                            <a:rPr lang="en-US" sz="2000" b="1" i="1">
                              <a:latin typeface="Cambria Math" panose="02040503050406030204" pitchFamily="18" charset="0"/>
                              <a:ea typeface="Calibri" panose="020F0502020204030204" pitchFamily="34" charset="0"/>
                              <a:cs typeface="Times New Roman" panose="02020603050405020304" pitchFamily="18" charset="0"/>
                            </a:rPr>
                            <m:t>𝒂</m:t>
                          </m:r>
                          <m:r>
                            <a:rPr lang="en-US" sz="2000" b="1" i="1">
                              <a:latin typeface="Cambria Math" panose="02040503050406030204" pitchFamily="18" charset="0"/>
                              <a:ea typeface="Calibri" panose="020F0502020204030204" pitchFamily="34" charset="0"/>
                              <a:cs typeface="Times New Roman" panose="02020603050405020304" pitchFamily="18" charset="0"/>
                            </a:rPr>
                            <m:t>,</m:t>
                          </m:r>
                          <m:r>
                            <a:rPr lang="en-US" sz="2000" b="1" i="1">
                              <a:latin typeface="Cambria Math" panose="02040503050406030204" pitchFamily="18" charset="0"/>
                              <a:ea typeface="Calibri" panose="020F0502020204030204" pitchFamily="34" charset="0"/>
                              <a:cs typeface="Times New Roman" panose="02020603050405020304" pitchFamily="18" charset="0"/>
                            </a:rPr>
                            <m:t>𝑺</m:t>
                          </m:r>
                        </m:e>
                      </m:d>
                      <m:r>
                        <a:rPr lang="en-US" sz="2000" b="1"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b="1" i="1">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latin typeface="Cambria Math" panose="02040503050406030204" pitchFamily="18" charset="0"/>
                              <a:ea typeface="Calibri" panose="020F0502020204030204" pitchFamily="34" charset="0"/>
                              <a:cs typeface="Times New Roman" panose="02020603050405020304" pitchFamily="18" charset="0"/>
                            </a:rPr>
                            <m:t>𝒌</m:t>
                          </m:r>
                        </m:e>
                        <m:sub>
                          <m:r>
                            <a:rPr lang="en-US" sz="2000" b="1" i="1">
                              <a:latin typeface="Cambria Math" panose="02040503050406030204" pitchFamily="18" charset="0"/>
                              <a:ea typeface="Calibri" panose="020F0502020204030204" pitchFamily="34" charset="0"/>
                              <a:cs typeface="Times New Roman" panose="02020603050405020304" pitchFamily="18" charset="0"/>
                            </a:rPr>
                            <m:t>𝟎</m:t>
                          </m:r>
                        </m:sub>
                      </m:sSub>
                      <m:d>
                        <m:dPr>
                          <m:ctrlPr>
                            <a:rPr lang="en-US" sz="2000" b="1" i="1">
                              <a:latin typeface="Cambria Math" panose="02040503050406030204" pitchFamily="18" charset="0"/>
                              <a:ea typeface="Calibri" panose="020F0502020204030204" pitchFamily="34" charset="0"/>
                              <a:cs typeface="Times New Roman" panose="02020603050405020304" pitchFamily="18" charset="0"/>
                            </a:rPr>
                          </m:ctrlPr>
                        </m:dPr>
                        <m:e>
                          <m:r>
                            <a:rPr lang="en-US" sz="2000" b="1" i="1">
                              <a:latin typeface="Cambria Math" panose="02040503050406030204" pitchFamily="18" charset="0"/>
                              <a:ea typeface="Calibri" panose="020F0502020204030204" pitchFamily="34" charset="0"/>
                              <a:cs typeface="Times New Roman" panose="02020603050405020304" pitchFamily="18" charset="0"/>
                            </a:rPr>
                            <m:t>𝑺</m:t>
                          </m:r>
                        </m:e>
                      </m:d>
                      <m:r>
                        <a:rPr lang="en-US" sz="2000" b="1" i="1">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b="1" i="1">
                              <a:latin typeface="Cambria Math" panose="02040503050406030204" pitchFamily="18" charset="0"/>
                              <a:ea typeface="Calibri" panose="020F0502020204030204" pitchFamily="34" charset="0"/>
                              <a:cs typeface="Times New Roman" panose="02020603050405020304" pitchFamily="18" charset="0"/>
                            </a:rPr>
                          </m:ctrlPr>
                        </m:sSubPr>
                        <m:e>
                          <m:r>
                            <a:rPr lang="en-US" sz="2000" b="1" i="1">
                              <a:latin typeface="Cambria Math" panose="02040503050406030204" pitchFamily="18" charset="0"/>
                              <a:ea typeface="Calibri" panose="020F0502020204030204" pitchFamily="34" charset="0"/>
                              <a:cs typeface="Times New Roman" panose="02020603050405020304" pitchFamily="18" charset="0"/>
                            </a:rPr>
                            <m:t>𝒌</m:t>
                          </m:r>
                        </m:e>
                        <m:sub>
                          <m:r>
                            <a:rPr lang="en-US" sz="2000" b="1" i="1">
                              <a:latin typeface="Cambria Math" panose="02040503050406030204" pitchFamily="18" charset="0"/>
                              <a:ea typeface="Calibri" panose="020F0502020204030204" pitchFamily="34" charset="0"/>
                              <a:cs typeface="Times New Roman" panose="02020603050405020304" pitchFamily="18" charset="0"/>
                            </a:rPr>
                            <m:t>𝟏</m:t>
                          </m:r>
                        </m:sub>
                      </m:sSub>
                      <m:d>
                        <m:dPr>
                          <m:ctrlPr>
                            <a:rPr lang="en-US" sz="2000" b="1" i="1">
                              <a:latin typeface="Cambria Math" panose="02040503050406030204" pitchFamily="18" charset="0"/>
                              <a:ea typeface="Calibri" panose="020F0502020204030204" pitchFamily="34" charset="0"/>
                              <a:cs typeface="Times New Roman" panose="02020603050405020304" pitchFamily="18" charset="0"/>
                            </a:rPr>
                          </m:ctrlPr>
                        </m:dPr>
                        <m:e>
                          <m:r>
                            <a:rPr lang="en-US" sz="2000" b="1" i="1">
                              <a:latin typeface="Cambria Math" panose="02040503050406030204" pitchFamily="18" charset="0"/>
                              <a:ea typeface="Calibri" panose="020F0502020204030204" pitchFamily="34" charset="0"/>
                              <a:cs typeface="Times New Roman" panose="02020603050405020304" pitchFamily="18" charset="0"/>
                            </a:rPr>
                            <m:t>𝑺</m:t>
                          </m:r>
                        </m:e>
                      </m:d>
                      <m:r>
                        <a:rPr lang="en-US" sz="2000" b="1" i="1">
                          <a:latin typeface="Cambria Math" panose="02040503050406030204" pitchFamily="18" charset="0"/>
                          <a:ea typeface="Cambria Math" panose="02040503050406030204" pitchFamily="18" charset="0"/>
                          <a:cs typeface="Times New Roman" panose="02020603050405020304" pitchFamily="18" charset="0"/>
                        </a:rPr>
                        <m:t>∙</m:t>
                      </m:r>
                      <m:r>
                        <a:rPr lang="en-US" sz="2000" b="1" i="1">
                          <a:latin typeface="Cambria Math" panose="02040503050406030204" pitchFamily="18" charset="0"/>
                          <a:ea typeface="Cambria Math" panose="02040503050406030204" pitchFamily="18" charset="0"/>
                          <a:cs typeface="Times New Roman" panose="02020603050405020304" pitchFamily="18" charset="0"/>
                        </a:rPr>
                        <m:t>𝒂</m:t>
                      </m:r>
                      <m:r>
                        <a:rPr lang="en-US" sz="20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1">
                          <a:latin typeface="Cambria Math" panose="02040503050406030204" pitchFamily="18" charset="0"/>
                          <a:ea typeface="Cambria Math" panose="02040503050406030204" pitchFamily="18" charset="0"/>
                          <a:cs typeface="Times New Roman" panose="02020603050405020304" pitchFamily="18" charset="0"/>
                        </a:rPr>
                        <m:t>⟺</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    </m:t>
                      </m:r>
                      <m:sSup>
                        <m:sSupPr>
                          <m:ctrlPr>
                            <a:rPr lang="en-US" sz="2000" b="1" i="1">
                              <a:latin typeface="Cambria Math" panose="02040503050406030204" pitchFamily="18" charset="0"/>
                              <a:ea typeface="Cambria Math" panose="02040503050406030204" pitchFamily="18" charset="0"/>
                              <a:cs typeface="Times New Roman" panose="02020603050405020304" pitchFamily="18" charset="0"/>
                            </a:rPr>
                          </m:ctrlPr>
                        </m:sSupPr>
                        <m:e>
                          <m:r>
                            <a:rPr lang="en-US" sz="2000" b="1" i="1">
                              <a:latin typeface="Cambria Math" panose="02040503050406030204" pitchFamily="18" charset="0"/>
                              <a:ea typeface="Cambria Math" panose="02040503050406030204" pitchFamily="18" charset="0"/>
                              <a:cs typeface="Times New Roman" panose="02020603050405020304" pitchFamily="18" charset="0"/>
                            </a:rPr>
                            <m:t>𝒆</m:t>
                          </m:r>
                        </m:e>
                        <m:sup>
                          <m:r>
                            <a:rPr lang="en-US" sz="2000" b="1" i="1">
                              <a:latin typeface="Cambria Math" panose="02040503050406030204" pitchFamily="18" charset="0"/>
                              <a:ea typeface="Cambria Math" panose="02040503050406030204" pitchFamily="18" charset="0"/>
                              <a:cs typeface="Times New Roman" panose="02020603050405020304" pitchFamily="18" charset="0"/>
                            </a:rPr>
                            <m:t>𝟎</m:t>
                          </m:r>
                          <m:r>
                            <a:rPr lang="en-US" sz="2000" b="1" i="1">
                              <a:latin typeface="Cambria Math" panose="02040503050406030204" pitchFamily="18" charset="0"/>
                              <a:ea typeface="Cambria Math" panose="02040503050406030204" pitchFamily="18" charset="0"/>
                              <a:cs typeface="Times New Roman" panose="02020603050405020304" pitchFamily="18" charset="0"/>
                            </a:rPr>
                            <m:t>.</m:t>
                          </m:r>
                          <m:r>
                            <a:rPr lang="en-US" sz="2000" b="1" i="1">
                              <a:latin typeface="Cambria Math" panose="02040503050406030204" pitchFamily="18" charset="0"/>
                              <a:ea typeface="Cambria Math" panose="02040503050406030204" pitchFamily="18" charset="0"/>
                              <a:cs typeface="Times New Roman" panose="02020603050405020304" pitchFamily="18" charset="0"/>
                            </a:rPr>
                            <m:t>𝟎𝟕</m:t>
                          </m:r>
                          <m:r>
                            <a:rPr lang="en-US" sz="2000" b="1" i="1">
                              <a:latin typeface="Cambria Math" panose="02040503050406030204" pitchFamily="18" charset="0"/>
                              <a:ea typeface="Cambria Math" panose="02040503050406030204" pitchFamily="18" charset="0"/>
                              <a:cs typeface="Times New Roman" panose="02020603050405020304" pitchFamily="18" charset="0"/>
                            </a:rPr>
                            <m:t>𝒍</m:t>
                          </m:r>
                        </m:sup>
                      </m:sSup>
                      <m:r>
                        <a:rPr lang="en-US" sz="2000" b="1" i="1">
                          <a:latin typeface="Cambria Math" panose="02040503050406030204" pitchFamily="18" charset="0"/>
                          <a:ea typeface="Cambria Math" panose="02040503050406030204" pitchFamily="18" charset="0"/>
                          <a:cs typeface="Times New Roman" panose="02020603050405020304" pitchFamily="18" charset="0"/>
                        </a:rPr>
                        <m:t>−</m:t>
                      </m:r>
                      <m:r>
                        <a:rPr lang="en-US" sz="2000" b="1" i="1">
                          <a:latin typeface="Cambria Math" panose="02040503050406030204" pitchFamily="18" charset="0"/>
                          <a:ea typeface="Cambria Math" panose="02040503050406030204" pitchFamily="18" charset="0"/>
                          <a:cs typeface="Times New Roman" panose="02020603050405020304" pitchFamily="18" charset="0"/>
                        </a:rPr>
                        <m:t>𝟏</m:t>
                      </m:r>
                      <m:r>
                        <a:rPr lang="en-US" sz="2000" b="1" i="1" smtClean="0">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US" sz="2000" b="1"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endParaRPr lang="en-US" sz="1800" b="0" i="1"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r>
                  <a:rPr lang="en-US" dirty="0">
                    <a:latin typeface="Cambria Math" panose="02040503050406030204" pitchFamily="18" charset="0"/>
                    <a:ea typeface="Cambria Math" panose="02040503050406030204" pitchFamily="18" charset="0"/>
                    <a:cs typeface="Times New Roman" panose="02020603050405020304" pitchFamily="18" charset="0"/>
                  </a:rPr>
                  <a:t>Recall Taylor series expansion</a:t>
                </a:r>
                <a14:m>
                  <m:oMath xmlns:m="http://schemas.openxmlformats.org/officeDocument/2006/math">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den>
                      </m:f>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𝑓</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sup>
                          </m:sSup>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𝑎</m:t>
                              </m:r>
                            </m:e>
                          </m:d>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800" b="0"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r>
                  <a:rPr lang="en-US" dirty="0">
                    <a:ea typeface="Cambria Math" panose="02040503050406030204" pitchFamily="18" charset="0"/>
                    <a:cs typeface="Times New Roman" panose="02020603050405020304" pitchFamily="18" charset="0"/>
                  </a:rPr>
                  <a:t> </a:t>
                </a:r>
              </a:p>
              <a:p>
                <a:pPr marL="0" indent="0">
                  <a:buNone/>
                </a:pPr>
                <a:r>
                  <a:rPr lang="en-US" dirty="0">
                    <a:latin typeface="Cambria Math" panose="02040503050406030204" pitchFamily="18" charset="0"/>
                    <a:ea typeface="Cambria Math" panose="02040503050406030204" pitchFamily="18" charset="0"/>
                    <a:cs typeface="Times New Roman" panose="02020603050405020304" pitchFamily="18" charset="0"/>
                  </a:rPr>
                  <a:t>Expand</a:t>
                </a:r>
                <a:r>
                  <a:rPr lang="en-US" dirty="0">
                    <a:ea typeface="Cambria Math" panose="02040503050406030204" pitchFamily="18" charset="0"/>
                    <a:cs typeface="Times New Roman" panose="02020603050405020304" pitchFamily="18" charset="0"/>
                  </a:rPr>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sup>
                    </m:sSup>
                  </m:oMath>
                </a14:m>
                <a:endParaRPr lang="en-US" dirty="0">
                  <a:ea typeface="Cambria Math" panose="02040503050406030204" pitchFamily="18" charset="0"/>
                  <a:cs typeface="Times New Roman" panose="02020603050405020304" pitchFamily="18" charset="0"/>
                </a:endParaRPr>
              </a:p>
              <a:p>
                <a:pPr algn="ctr"/>
                <a:r>
                  <a:rPr lang="en-US" b="0" dirty="0">
                    <a:ea typeface="Cambria Math" panose="02040503050406030204" pitchFamily="18" charset="0"/>
                    <a:cs typeface="Times New Roman" panose="02020603050405020304" pitchFamily="18" charset="0"/>
                  </a:rPr>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sup>
                    </m:sSup>
                    <m:r>
                      <a:rPr lang="en-US" i="1">
                        <a:latin typeface="Cambria Math" panose="02040503050406030204" pitchFamily="18" charset="0"/>
                        <a:ea typeface="Cambria Math" panose="02040503050406030204" pitchFamily="18" charset="0"/>
                        <a:cs typeface="Times New Roman" panose="02020603050405020304" pitchFamily="18" charset="0"/>
                      </a:rPr>
                      <m:t>≈ </m:t>
                    </m:r>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sup>
                    </m:s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sup>
                        </m:sSup>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den>
                    </m:f>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e>
                    </m:d>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f>
                      <m:f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num>
                      <m:den>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den>
                    </m:f>
                    <m:d>
                      <m:dPr>
                        <m:ctrlPr>
                          <a:rPr lang="en-US" sz="18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−0</m:t>
                        </m:r>
                      </m:e>
                    </m:d>
                    <m:r>
                      <a:rPr lang="en-US" i="1">
                        <a:latin typeface="Cambria Math" panose="02040503050406030204" pitchFamily="18" charset="0"/>
                        <a:ea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1+</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𝑥</m:t>
                    </m:r>
                  </m:oMath>
                </a14:m>
                <a:r>
                  <a:rPr lang="en-US" sz="1800" b="0" dirty="0">
                    <a:latin typeface="Cambria Math" panose="02040503050406030204" pitchFamily="18" charset="0"/>
                    <a:ea typeface="Cambria Math" panose="02040503050406030204" pitchFamily="18" charset="0"/>
                    <a:cs typeface="Times New Roman" panose="02020603050405020304" pitchFamily="18" charset="0"/>
                  </a:rPr>
                  <a:t> </a:t>
                </a:r>
              </a:p>
              <a:p>
                <a:pPr algn="ct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r>
                  <a:rPr lang="en-US" dirty="0">
                    <a:latin typeface="Cambria Math" panose="02040503050406030204" pitchFamily="18" charset="0"/>
                    <a:ea typeface="Cambria Math" panose="02040503050406030204" pitchFamily="18" charset="0"/>
                    <a:cs typeface="Times New Roman" panose="02020603050405020304" pitchFamily="18" charset="0"/>
                  </a:rPr>
                  <a:t>Evaluate at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x</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0.07</m:t>
                    </m:r>
                    <m:r>
                      <a:rPr lang="en-US" i="1">
                        <a:latin typeface="Cambria Math" panose="02040503050406030204" pitchFamily="18" charset="0"/>
                        <a:ea typeface="Cambria Math" panose="02040503050406030204" pitchFamily="18" charset="0"/>
                        <a:cs typeface="Times New Roman" panose="02020603050405020304" pitchFamily="18" charset="0"/>
                      </a:rPr>
                      <m:t>𝑙</m:t>
                    </m:r>
                  </m:oMath>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a:p>
                <a:endParaRPr lang="en-US" dirty="0">
                  <a:ea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mbria Math" panose="02040503050406030204" pitchFamily="18" charset="0"/>
                              <a:cs typeface="Times New Roman" panose="020206030504050203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𝑒</m:t>
                          </m:r>
                        </m:e>
                        <m:sup>
                          <m:r>
                            <a:rPr lang="en-US" i="1">
                              <a:latin typeface="Cambria Math" panose="02040503050406030204" pitchFamily="18" charset="0"/>
                              <a:ea typeface="Cambria Math" panose="02040503050406030204" pitchFamily="18" charset="0"/>
                              <a:cs typeface="Times New Roman" panose="02020603050405020304" pitchFamily="18" charset="0"/>
                            </a:rPr>
                            <m:t>0.07</m:t>
                          </m:r>
                          <m:r>
                            <a:rPr lang="en-US" i="1">
                              <a:latin typeface="Cambria Math" panose="02040503050406030204" pitchFamily="18" charset="0"/>
                              <a:ea typeface="Cambria Math" panose="02040503050406030204" pitchFamily="18" charset="0"/>
                              <a:cs typeface="Times New Roman" panose="02020603050405020304" pitchFamily="18" charset="0"/>
                            </a:rPr>
                            <m:t>𝑙</m:t>
                          </m:r>
                        </m:sup>
                      </m:sSup>
                      <m:r>
                        <a:rPr lang="en-US" i="1">
                          <a:latin typeface="Cambria Math" panose="02040503050406030204" pitchFamily="18" charset="0"/>
                          <a:ea typeface="Cambria Math" panose="02040503050406030204" pitchFamily="18" charset="0"/>
                          <a:cs typeface="Times New Roman" panose="02020603050405020304" pitchFamily="18" charset="0"/>
                        </a:rPr>
                        <m:t>≈1+0.07</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𝑙</m:t>
                      </m:r>
                    </m:oMath>
                  </m:oMathPara>
                </a14:m>
                <a:endParaRPr lang="en-US" sz="1800" b="0" dirty="0">
                  <a:ea typeface="Cambria Math" panose="02040503050406030204" pitchFamily="18" charset="0"/>
                  <a:cs typeface="Times New Roman" panose="02020603050405020304" pitchFamily="18" charset="0"/>
                </a:endParaRPr>
              </a:p>
              <a:p>
                <a:pPr algn="ctr"/>
                <a:endParaRPr lang="en-US" dirty="0">
                  <a:ea typeface="Cambria Math" panose="02040503050406030204" pitchFamily="18" charset="0"/>
                  <a:cs typeface="Times New Roman" panose="02020603050405020304" pitchFamily="18" charset="0"/>
                </a:endParaRPr>
              </a:p>
              <a:p>
                <a:r>
                  <a:rPr lang="en-US" sz="1800" b="0" dirty="0">
                    <a:ea typeface="Cambria Math" panose="02040503050406030204" pitchFamily="18" charset="0"/>
                    <a:cs typeface="Times New Roman" panose="02020603050405020304" pitchFamily="18" charset="0"/>
                  </a:rPr>
                  <a:t>Substitu</a:t>
                </a:r>
                <a:r>
                  <a:rPr lang="en-US" dirty="0">
                    <a:ea typeface="Cambria Math" panose="02040503050406030204" pitchFamily="18" charset="0"/>
                    <a:cs typeface="Times New Roman" panose="02020603050405020304" pitchFamily="18" charset="0"/>
                  </a:rPr>
                  <a:t>te into tire model </a:t>
                </a:r>
                <a14:m>
                  <m:oMath xmlns:m="http://schemas.openxmlformats.org/officeDocument/2006/math">
                    <m:sSub>
                      <m:sSubPr>
                        <m:ctrlPr>
                          <a:rPr lang="en-US"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𝑡</m:t>
                        </m:r>
                      </m:e>
                      <m:sub>
                        <m:r>
                          <a:rPr lang="en-US" i="1">
                            <a:latin typeface="Cambria Math" panose="02040503050406030204" pitchFamily="18" charset="0"/>
                            <a:ea typeface="Calibri" panose="020F0502020204030204" pitchFamily="34" charset="0"/>
                            <a:cs typeface="Times New Roman" panose="02020603050405020304" pitchFamily="18" charset="0"/>
                          </a:rPr>
                          <m:t>𝑡𝑖𝑟𝑒</m:t>
                        </m:r>
                      </m:sub>
                    </m:sSub>
                  </m:oMath>
                </a14:m>
                <a:endParaRPr lang="en-US" sz="1800" b="0" dirty="0">
                  <a:ea typeface="Cambria Math" panose="02040503050406030204" pitchFamily="18" charset="0"/>
                  <a:cs typeface="Times New Roman" panose="02020603050405020304" pitchFamily="18" charset="0"/>
                </a:endParaRPr>
              </a:p>
              <a:p>
                <a:endParaRPr lang="en-US" sz="1800" b="0" dirty="0">
                  <a:ea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𝑡</m:t>
                          </m:r>
                        </m:e>
                        <m:sub>
                          <m:r>
                            <a:rPr lang="en-US" i="1">
                              <a:latin typeface="Cambria Math" panose="02040503050406030204" pitchFamily="18" charset="0"/>
                              <a:ea typeface="Calibri" panose="020F0502020204030204" pitchFamily="34" charset="0"/>
                              <a:cs typeface="Times New Roman" panose="02020603050405020304" pitchFamily="18" charset="0"/>
                            </a:rPr>
                            <m:t>𝑡𝑖𝑟𝑒</m:t>
                          </m:r>
                        </m:sub>
                      </m:sSub>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en-US" i="1">
                              <a:latin typeface="Cambria Math" panose="02040503050406030204" pitchFamily="18" charset="0"/>
                              <a:ea typeface="Calibri" panose="020F0502020204030204" pitchFamily="34" charset="0"/>
                              <a:cs typeface="Times New Roman" panose="02020603050405020304" pitchFamily="18" charset="0"/>
                            </a:rPr>
                            <m:t>𝑎</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𝑆</m:t>
                          </m:r>
                        </m:e>
                      </m:d>
                      <m:r>
                        <a:rPr lang="en-US" i="1">
                          <a:latin typeface="Cambria Math" panose="02040503050406030204" pitchFamily="18" charset="0"/>
                          <a:ea typeface="Calibri" panose="020F0502020204030204" pitchFamily="34" charset="0"/>
                          <a:cs typeface="Times New Roman" panose="02020603050405020304" pitchFamily="18" charset="0"/>
                        </a:rPr>
                        <m:t>=</m:t>
                      </m:r>
                      <m:d>
                        <m:d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1+0.07</m:t>
                          </m:r>
                          <m:r>
                            <a:rPr lang="en-US" i="1">
                              <a:latin typeface="Cambria Math" panose="02040503050406030204" pitchFamily="18" charset="0"/>
                              <a:ea typeface="Cambria Math" panose="02040503050406030204" pitchFamily="18" charset="0"/>
                              <a:cs typeface="Times New Roman" panose="02020603050405020304" pitchFamily="18" charset="0"/>
                            </a:rPr>
                            <m:t>𝑙</m:t>
                          </m:r>
                        </m:e>
                      </m:d>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oMath>
                  </m:oMathPara>
                </a14:m>
                <a:endParaRPr lang="en-US" sz="1800" b="0" dirty="0">
                  <a:ea typeface="Cambria Math" panose="020405030504060302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m:t>
                      </m:r>
                      <m:r>
                        <a:rPr lang="en-US" b="0" i="1" smtClean="0">
                          <a:latin typeface="Cambria Math" panose="02040503050406030204" pitchFamily="18" charset="0"/>
                          <a:ea typeface="Calibri" panose="020F0502020204030204" pitchFamily="34" charset="0"/>
                          <a:cs typeface="Times New Roman" panose="02020603050405020304" pitchFamily="18" charset="0"/>
                        </a:rPr>
                        <m:t>0.07</m:t>
                      </m:r>
                      <m:r>
                        <a:rPr lang="en-US" b="0" i="1" smtClean="0">
                          <a:latin typeface="Cambria Math" panose="02040503050406030204" pitchFamily="18" charset="0"/>
                          <a:ea typeface="Calibri" panose="020F0502020204030204" pitchFamily="34" charset="0"/>
                          <a:cs typeface="Times New Roman" panose="02020603050405020304" pitchFamily="18" charset="0"/>
                        </a:rPr>
                        <m:t>𝑙</m:t>
                      </m:r>
                    </m:oMath>
                  </m:oMathPara>
                </a14:m>
                <a:endParaRPr lang="en-US" sz="1800" b="0" dirty="0">
                  <a:ea typeface="Cambria Math" panose="02040503050406030204" pitchFamily="18" charset="0"/>
                  <a:cs typeface="Times New Roman" panose="02020603050405020304" pitchFamily="18" charset="0"/>
                </a:endParaRPr>
              </a:p>
              <a:p>
                <a:pPr marL="0" indent="0">
                  <a:buNone/>
                </a:pPr>
                <a:endParaRPr lang="en-US" sz="1800" dirty="0"/>
              </a:p>
            </p:txBody>
          </p:sp>
        </mc:Choice>
        <mc:Fallback xmlns="">
          <p:sp>
            <p:nvSpPr>
              <p:cNvPr id="7" name="TextBox 6">
                <a:extLst>
                  <a:ext uri="{FF2B5EF4-FFF2-40B4-BE49-F238E27FC236}">
                    <a16:creationId xmlns:a16="http://schemas.microsoft.com/office/drawing/2014/main" id="{CFEF43D1-D38C-4249-DCA2-10C4F076BB73}"/>
                  </a:ext>
                </a:extLst>
              </p:cNvPr>
              <p:cNvSpPr txBox="1">
                <a:spLocks noRot="1" noChangeAspect="1" noMove="1" noResize="1" noEditPoints="1" noAdjustHandles="1" noChangeArrowheads="1" noChangeShapeType="1" noTextEdit="1"/>
              </p:cNvSpPr>
              <p:nvPr/>
            </p:nvSpPr>
            <p:spPr>
              <a:xfrm>
                <a:off x="758283" y="1427279"/>
                <a:ext cx="5687517" cy="5541710"/>
              </a:xfrm>
              <a:prstGeom prst="rect">
                <a:avLst/>
              </a:prstGeom>
              <a:blipFill>
                <a:blip r:embed="rId4"/>
                <a:stretch>
                  <a:fillRect l="-891" r="-4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12">
                <a:extLst>
                  <a:ext uri="{FF2B5EF4-FFF2-40B4-BE49-F238E27FC236}">
                    <a16:creationId xmlns:a16="http://schemas.microsoft.com/office/drawing/2014/main" id="{37BC33AC-BCB5-3765-CCC1-5CEAEB78948E}"/>
                  </a:ext>
                </a:extLst>
              </p:cNvPr>
              <p:cNvGraphicFramePr>
                <a:graphicFrameLocks noGrp="1"/>
              </p:cNvGraphicFramePr>
              <p:nvPr>
                <p:extLst>
                  <p:ext uri="{D42A27DB-BD31-4B8C-83A1-F6EECF244321}">
                    <p14:modId xmlns:p14="http://schemas.microsoft.com/office/powerpoint/2010/main" val="669686916"/>
                  </p:ext>
                </p:extLst>
              </p:nvPr>
            </p:nvGraphicFramePr>
            <p:xfrm>
              <a:off x="6641217" y="1226557"/>
              <a:ext cx="4908000" cy="1828800"/>
            </p:xfrm>
            <a:graphic>
              <a:graphicData uri="http://schemas.openxmlformats.org/drawingml/2006/table">
                <a:tbl>
                  <a:tblPr firstRow="1" bandRow="1">
                    <a:tableStyleId>{8EC20E35-A176-4012-BC5E-935CFFF8708E}</a:tableStyleId>
                  </a:tblPr>
                  <a:tblGrid>
                    <a:gridCol w="897814">
                      <a:extLst>
                        <a:ext uri="{9D8B030D-6E8A-4147-A177-3AD203B41FA5}">
                          <a16:colId xmlns:a16="http://schemas.microsoft.com/office/drawing/2014/main" val="1627269284"/>
                        </a:ext>
                      </a:extLst>
                    </a:gridCol>
                    <a:gridCol w="1070468">
                      <a:extLst>
                        <a:ext uri="{9D8B030D-6E8A-4147-A177-3AD203B41FA5}">
                          <a16:colId xmlns:a16="http://schemas.microsoft.com/office/drawing/2014/main" val="2776483169"/>
                        </a:ext>
                      </a:extLst>
                    </a:gridCol>
                    <a:gridCol w="979906">
                      <a:extLst>
                        <a:ext uri="{9D8B030D-6E8A-4147-A177-3AD203B41FA5}">
                          <a16:colId xmlns:a16="http://schemas.microsoft.com/office/drawing/2014/main" val="1823329715"/>
                        </a:ext>
                      </a:extLst>
                    </a:gridCol>
                    <a:gridCol w="979906">
                      <a:extLst>
                        <a:ext uri="{9D8B030D-6E8A-4147-A177-3AD203B41FA5}">
                          <a16:colId xmlns:a16="http://schemas.microsoft.com/office/drawing/2014/main" val="3184943003"/>
                        </a:ext>
                      </a:extLst>
                    </a:gridCol>
                    <a:gridCol w="979906">
                      <a:extLst>
                        <a:ext uri="{9D8B030D-6E8A-4147-A177-3AD203B41FA5}">
                          <a16:colId xmlns:a16="http://schemas.microsoft.com/office/drawing/2014/main" val="1040510685"/>
                        </a:ext>
                      </a:extLst>
                    </a:gridCol>
                  </a:tblGrid>
                  <a:tr h="0">
                    <a:tc>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err="1">
                              <a:latin typeface="Cambria Math" panose="02040503050406030204" pitchFamily="18" charset="0"/>
                              <a:ea typeface="Cambria Math" panose="02040503050406030204" pitchFamily="18" charset="0"/>
                            </a:rPr>
                            <a:t>Beaume</a:t>
                          </a:r>
                          <a:r>
                            <a:rPr lang="en-US" sz="1800" b="0" dirty="0">
                              <a:latin typeface="Cambria Math" panose="02040503050406030204" pitchFamily="18" charset="0"/>
                              <a:ea typeface="Cambria Math" panose="02040503050406030204" pitchFamily="18" charset="0"/>
                            </a:rPr>
                            <a:t>* (2023)</a:t>
                          </a:r>
                        </a:p>
                      </a:txBody>
                      <a:tcPr/>
                    </a:tc>
                    <a:tc hMerge="1">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err="1">
                              <a:latin typeface="Cambria Math" panose="02040503050406030204" pitchFamily="18" charset="0"/>
                              <a:ea typeface="Cambria Math" panose="02040503050406030204" pitchFamily="18" charset="0"/>
                            </a:rPr>
                            <a:t>Heilmeier</a:t>
                          </a:r>
                          <a:r>
                            <a:rPr lang="en-US" sz="1800" b="0" dirty="0">
                              <a:latin typeface="Cambria Math" panose="02040503050406030204" pitchFamily="18" charset="0"/>
                              <a:ea typeface="Cambria Math" panose="02040503050406030204" pitchFamily="18" charset="0"/>
                            </a:rPr>
                            <a:t> (2019)</a:t>
                          </a:r>
                        </a:p>
                      </a:txBody>
                      <a:tcPr/>
                    </a:tc>
                    <a:tc hMerge="1">
                      <a:txBody>
                        <a:bodyPr/>
                        <a:lstStyle/>
                        <a:p>
                          <a:endParaRPr lang="en-US" dirty="0"/>
                        </a:p>
                      </a:txBody>
                      <a:tcPr/>
                    </a:tc>
                    <a:extLst>
                      <a:ext uri="{0D108BD9-81ED-4DB2-BD59-A6C34878D82A}">
                        <a16:rowId xmlns:a16="http://schemas.microsoft.com/office/drawing/2014/main" val="543754401"/>
                      </a:ext>
                    </a:extLst>
                  </a:tr>
                  <a:tr h="281772">
                    <a:tc>
                      <a:txBody>
                        <a:bodyPr/>
                        <a:lstStyle/>
                        <a:p>
                          <a:pPr algn="ct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ea typeface="Calibri" panose="020F0502020204030204" pitchFamily="34" charset="0"/>
                                    <a:cs typeface="Times New Roman" panose="02020603050405020304" pitchFamily="18" charset="0"/>
                                  </a:rPr>
                                  <m:t>𝒄</m:t>
                                </m:r>
                              </m:oMath>
                            </m:oMathPara>
                          </a14:m>
                          <a:endParaRPr lang="en-US" b="1"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latin typeface="Cambria Math" panose="02040503050406030204" pitchFamily="18" charset="0"/>
                                        <a:ea typeface="Calibri" panose="020F0502020204030204" pitchFamily="34" charset="0"/>
                                        <a:cs typeface="Times New Roman" panose="02020603050405020304" pitchFamily="18" charset="0"/>
                                      </a:rPr>
                                      <m:t>𝒌</m:t>
                                    </m:r>
                                  </m:e>
                                  <m:sub>
                                    <m:r>
                                      <a:rPr lang="en-US" sz="1800" b="1" i="1" smtClean="0">
                                        <a:latin typeface="Cambria Math" panose="02040503050406030204" pitchFamily="18" charset="0"/>
                                        <a:ea typeface="Calibri" panose="020F0502020204030204" pitchFamily="34" charset="0"/>
                                        <a:cs typeface="Times New Roman" panose="02020603050405020304" pitchFamily="18" charset="0"/>
                                      </a:rPr>
                                      <m:t>𝟎</m:t>
                                    </m:r>
                                  </m:sub>
                                </m:sSub>
                              </m:oMath>
                            </m:oMathPara>
                          </a14:m>
                          <a:endParaRPr lang="en-US" b="1"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latin typeface="Cambria Math" panose="02040503050406030204" pitchFamily="18" charset="0"/>
                                        <a:ea typeface="Calibri" panose="020F0502020204030204" pitchFamily="34" charset="0"/>
                                        <a:cs typeface="Times New Roman" panose="02020603050405020304" pitchFamily="18" charset="0"/>
                                      </a:rPr>
                                      <m:t>𝒌</m:t>
                                    </m:r>
                                  </m:e>
                                  <m:sub>
                                    <m:r>
                                      <a:rPr lang="en-US" sz="1800" b="1" i="1" smtClean="0">
                                        <a:latin typeface="Cambria Math" panose="02040503050406030204" pitchFamily="18" charset="0"/>
                                        <a:ea typeface="Calibri" panose="020F0502020204030204" pitchFamily="34" charset="0"/>
                                        <a:cs typeface="Times New Roman" panose="02020603050405020304" pitchFamily="18" charset="0"/>
                                      </a:rPr>
                                      <m:t>𝟏</m:t>
                                    </m:r>
                                  </m:sub>
                                </m:sSub>
                              </m:oMath>
                            </m:oMathPara>
                          </a14:m>
                          <a:endParaRPr lang="en-US" b="1" dirty="0"/>
                        </a:p>
                      </a:txBody>
                      <a:tcPr>
                        <a:lnR w="12700" cap="flat" cmpd="sng" algn="ctr">
                          <a:solidFill>
                            <a:schemeClr val="bg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latin typeface="Cambria Math" panose="02040503050406030204" pitchFamily="18" charset="0"/>
                                        <a:ea typeface="Calibri" panose="020F0502020204030204" pitchFamily="34" charset="0"/>
                                        <a:cs typeface="Times New Roman" panose="02020603050405020304" pitchFamily="18" charset="0"/>
                                      </a:rPr>
                                      <m:t>𝒌</m:t>
                                    </m:r>
                                  </m:e>
                                  <m:sub>
                                    <m:r>
                                      <a:rPr lang="en-US" sz="1800" b="1" i="1" smtClean="0">
                                        <a:latin typeface="Cambria Math" panose="02040503050406030204" pitchFamily="18" charset="0"/>
                                        <a:ea typeface="Calibri" panose="020F0502020204030204" pitchFamily="34" charset="0"/>
                                        <a:cs typeface="Times New Roman" panose="02020603050405020304" pitchFamily="18" charset="0"/>
                                      </a:rPr>
                                      <m:t>𝟎</m:t>
                                    </m:r>
                                  </m:sub>
                                </m:sSub>
                              </m:oMath>
                            </m:oMathPara>
                          </a14:m>
                          <a:endParaRPr lang="en-US" b="1" dirty="0"/>
                        </a:p>
                      </a:txBody>
                      <a:tcPr>
                        <a:lnL w="12700" cap="flat" cmpd="sng" algn="ctr">
                          <a:solidFill>
                            <a:schemeClr val="bg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latin typeface="Cambria Math" panose="02040503050406030204" pitchFamily="18" charset="0"/>
                                        <a:ea typeface="Calibri" panose="020F0502020204030204" pitchFamily="34" charset="0"/>
                                        <a:cs typeface="Times New Roman" panose="02020603050405020304" pitchFamily="18" charset="0"/>
                                      </a:rPr>
                                      <m:t>𝒌</m:t>
                                    </m:r>
                                  </m:e>
                                  <m:sub>
                                    <m:r>
                                      <a:rPr lang="en-US" sz="1800" b="1" i="1" smtClean="0">
                                        <a:latin typeface="Cambria Math" panose="02040503050406030204" pitchFamily="18" charset="0"/>
                                        <a:ea typeface="Calibri" panose="020F0502020204030204" pitchFamily="34" charset="0"/>
                                        <a:cs typeface="Times New Roman" panose="02020603050405020304" pitchFamily="18" charset="0"/>
                                      </a:rPr>
                                      <m:t>𝟏</m:t>
                                    </m:r>
                                  </m:sub>
                                </m:sSub>
                              </m:oMath>
                            </m:oMathPara>
                          </a14:m>
                          <a:endParaRPr lang="en-US" b="1" dirty="0"/>
                        </a:p>
                      </a:txBody>
                      <a:tcPr/>
                    </a:tc>
                    <a:extLst>
                      <a:ext uri="{0D108BD9-81ED-4DB2-BD59-A6C34878D82A}">
                        <a16:rowId xmlns:a16="http://schemas.microsoft.com/office/drawing/2014/main" val="3494794741"/>
                      </a:ext>
                    </a:extLst>
                  </a:tr>
                  <a:tr h="281772">
                    <a:tc>
                      <a:txBody>
                        <a:bodyPr/>
                        <a:lstStyle/>
                        <a:p>
                          <a:pPr algn="ctr"/>
                          <a:r>
                            <a:rPr lang="en-US" b="1" dirty="0">
                              <a:solidFill>
                                <a:srgbClr val="580604"/>
                              </a:solidFill>
                            </a:rPr>
                            <a:t>S</a:t>
                          </a:r>
                        </a:p>
                      </a:txBody>
                      <a:tcPr>
                        <a:lnR w="127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US" dirty="0"/>
                            <a:t>0.0</a:t>
                          </a:r>
                        </a:p>
                      </a:txBody>
                      <a:tcPr>
                        <a:lnL w="12700" cap="flat" cmpd="sng" algn="ctr">
                          <a:solidFill>
                            <a:schemeClr val="bg1"/>
                          </a:solidFill>
                          <a:prstDash val="solid"/>
                          <a:round/>
                          <a:headEnd type="none" w="med" len="med"/>
                          <a:tailEnd type="none" w="med" len="med"/>
                        </a:lnL>
                        <a:solidFill>
                          <a:schemeClr val="accent5">
                            <a:lumMod val="60000"/>
                            <a:lumOff val="40000"/>
                          </a:schemeClr>
                        </a:solidFill>
                      </a:tcPr>
                    </a:tc>
                    <a:tc>
                      <a:txBody>
                        <a:bodyPr/>
                        <a:lstStyle/>
                        <a:p>
                          <a:pPr algn="ctr"/>
                          <a:r>
                            <a:rPr lang="en-US" dirty="0"/>
                            <a:t>0.07</a:t>
                          </a:r>
                        </a:p>
                      </a:txBody>
                      <a:tcPr>
                        <a:lnR w="127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US" dirty="0"/>
                            <a:t>0.15</a:t>
                          </a:r>
                        </a:p>
                      </a:txBody>
                      <a:tcPr>
                        <a:lnL w="12700" cap="flat" cmpd="sng" algn="ctr">
                          <a:solidFill>
                            <a:schemeClr val="bg1"/>
                          </a:solidFill>
                          <a:prstDash val="solid"/>
                          <a:round/>
                          <a:headEnd type="none" w="med" len="med"/>
                          <a:tailEnd type="none" w="med" len="med"/>
                        </a:lnL>
                        <a:solidFill>
                          <a:schemeClr val="accent5">
                            <a:lumMod val="60000"/>
                            <a:lumOff val="40000"/>
                          </a:schemeClr>
                        </a:solidFill>
                      </a:tcPr>
                    </a:tc>
                    <a:tc>
                      <a:txBody>
                        <a:bodyPr/>
                        <a:lstStyle/>
                        <a:p>
                          <a:pPr algn="ctr"/>
                          <a:r>
                            <a:rPr lang="en-US" dirty="0"/>
                            <a:t>0.05</a:t>
                          </a:r>
                        </a:p>
                      </a:txBody>
                      <a:tcPr>
                        <a:solidFill>
                          <a:schemeClr val="accent5">
                            <a:lumMod val="60000"/>
                            <a:lumOff val="40000"/>
                          </a:schemeClr>
                        </a:solidFill>
                      </a:tcPr>
                    </a:tc>
                    <a:extLst>
                      <a:ext uri="{0D108BD9-81ED-4DB2-BD59-A6C34878D82A}">
                        <a16:rowId xmlns:a16="http://schemas.microsoft.com/office/drawing/2014/main" val="4035059676"/>
                      </a:ext>
                    </a:extLst>
                  </a:tr>
                  <a:tr h="281772">
                    <a:tc>
                      <a:txBody>
                        <a:bodyPr/>
                        <a:lstStyle/>
                        <a:p>
                          <a:pPr algn="ctr"/>
                          <a:r>
                            <a:rPr lang="en-US" b="1" dirty="0">
                              <a:solidFill>
                                <a:schemeClr val="accent6">
                                  <a:lumMod val="50000"/>
                                </a:schemeClr>
                              </a:solidFill>
                            </a:rPr>
                            <a:t>M</a:t>
                          </a:r>
                        </a:p>
                      </a:txBody>
                      <a:tcPr>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en-US" dirty="0"/>
                            <a:t>0.3</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dirty="0"/>
                            <a:t>0.35</a:t>
                          </a:r>
                        </a:p>
                      </a:txBody>
                      <a:tcPr>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en-US" dirty="0"/>
                            <a:t>0.0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dirty="0"/>
                            <a:t>0.85</a:t>
                          </a:r>
                        </a:p>
                      </a:txBody>
                      <a:tcPr>
                        <a:solidFill>
                          <a:schemeClr val="accent6">
                            <a:lumMod val="60000"/>
                            <a:lumOff val="40000"/>
                          </a:schemeClr>
                        </a:solidFill>
                      </a:tcPr>
                    </a:tc>
                    <a:extLst>
                      <a:ext uri="{0D108BD9-81ED-4DB2-BD59-A6C34878D82A}">
                        <a16:rowId xmlns:a16="http://schemas.microsoft.com/office/drawing/2014/main" val="1952857099"/>
                      </a:ext>
                    </a:extLst>
                  </a:tr>
                  <a:tr h="281772">
                    <a:tc>
                      <a:txBody>
                        <a:bodyPr/>
                        <a:lstStyle/>
                        <a:p>
                          <a:pPr algn="ctr"/>
                          <a:r>
                            <a:rPr lang="en-US" b="1" dirty="0">
                              <a:solidFill>
                                <a:schemeClr val="tx2">
                                  <a:lumMod val="25000"/>
                                </a:schemeClr>
                              </a:solidFill>
                            </a:rPr>
                            <a:t>H</a:t>
                          </a:r>
                        </a:p>
                      </a:txBody>
                      <a:tcPr>
                        <a:lnR w="12700" cap="flat" cmpd="sng" algn="ctr">
                          <a:solidFill>
                            <a:schemeClr val="bg1"/>
                          </a:solidFill>
                          <a:prstDash val="solid"/>
                          <a:round/>
                          <a:headEnd type="none" w="med" len="med"/>
                          <a:tailEnd type="none" w="med" len="med"/>
                        </a:lnR>
                        <a:solidFill>
                          <a:schemeClr val="tx1">
                            <a:lumMod val="85000"/>
                          </a:schemeClr>
                        </a:solidFill>
                      </a:tcPr>
                    </a:tc>
                    <a:tc>
                      <a:txBody>
                        <a:bodyPr/>
                        <a:lstStyle/>
                        <a:p>
                          <a:pPr algn="ctr"/>
                          <a:r>
                            <a:rPr lang="en-US" dirty="0"/>
                            <a:t>0.8</a:t>
                          </a:r>
                        </a:p>
                      </a:txBody>
                      <a:tcPr>
                        <a:lnL w="12700" cap="flat" cmpd="sng" algn="ctr">
                          <a:solidFill>
                            <a:schemeClr val="bg1"/>
                          </a:solidFill>
                          <a:prstDash val="solid"/>
                          <a:round/>
                          <a:headEnd type="none" w="med" len="med"/>
                          <a:tailEnd type="none" w="med" len="med"/>
                        </a:lnL>
                        <a:solidFill>
                          <a:schemeClr val="tx1">
                            <a:lumMod val="85000"/>
                          </a:schemeClr>
                        </a:solidFill>
                      </a:tcPr>
                    </a:tc>
                    <a:tc>
                      <a:txBody>
                        <a:bodyPr/>
                        <a:lstStyle/>
                        <a:p>
                          <a:pPr algn="ctr"/>
                          <a:r>
                            <a:rPr lang="en-US" dirty="0"/>
                            <a:t>0.01*</a:t>
                          </a:r>
                        </a:p>
                      </a:txBody>
                      <a:tcPr>
                        <a:lnR w="12700" cap="flat" cmpd="sng" algn="ctr">
                          <a:solidFill>
                            <a:schemeClr val="bg1"/>
                          </a:solidFill>
                          <a:prstDash val="solid"/>
                          <a:round/>
                          <a:headEnd type="none" w="med" len="med"/>
                          <a:tailEnd type="none" w="med" len="med"/>
                        </a:lnR>
                        <a:solidFill>
                          <a:schemeClr val="tx1">
                            <a:lumMod val="85000"/>
                          </a:schemeClr>
                        </a:solidFill>
                      </a:tcPr>
                    </a:tc>
                    <a:tc>
                      <a:txBody>
                        <a:bodyPr/>
                        <a:lstStyle/>
                        <a:p>
                          <a:pPr algn="ctr"/>
                          <a:r>
                            <a:rPr lang="en-US" dirty="0"/>
                            <a:t>0.86</a:t>
                          </a:r>
                        </a:p>
                      </a:txBody>
                      <a:tcPr>
                        <a:lnL w="12700" cap="flat" cmpd="sng" algn="ctr">
                          <a:solidFill>
                            <a:schemeClr val="bg1"/>
                          </a:solidFill>
                          <a:prstDash val="solid"/>
                          <a:round/>
                          <a:headEnd type="none" w="med" len="med"/>
                          <a:tailEnd type="none" w="med" len="med"/>
                        </a:lnL>
                        <a:solidFill>
                          <a:schemeClr val="tx1">
                            <a:lumMod val="85000"/>
                          </a:schemeClr>
                        </a:solidFill>
                      </a:tcPr>
                    </a:tc>
                    <a:tc>
                      <a:txBody>
                        <a:bodyPr/>
                        <a:lstStyle/>
                        <a:p>
                          <a:pPr algn="ctr"/>
                          <a:r>
                            <a:rPr lang="en-US" dirty="0"/>
                            <a:t>0.04</a:t>
                          </a:r>
                        </a:p>
                      </a:txBody>
                      <a:tcPr>
                        <a:solidFill>
                          <a:schemeClr val="tx1">
                            <a:lumMod val="85000"/>
                          </a:schemeClr>
                        </a:solidFill>
                      </a:tcPr>
                    </a:tc>
                    <a:extLst>
                      <a:ext uri="{0D108BD9-81ED-4DB2-BD59-A6C34878D82A}">
                        <a16:rowId xmlns:a16="http://schemas.microsoft.com/office/drawing/2014/main" val="2713701993"/>
                      </a:ext>
                    </a:extLst>
                  </a:tr>
                </a:tbl>
              </a:graphicData>
            </a:graphic>
          </p:graphicFrame>
        </mc:Choice>
        <mc:Fallback xmlns="">
          <p:graphicFrame>
            <p:nvGraphicFramePr>
              <p:cNvPr id="9" name="Table 12">
                <a:extLst>
                  <a:ext uri="{FF2B5EF4-FFF2-40B4-BE49-F238E27FC236}">
                    <a16:creationId xmlns:a16="http://schemas.microsoft.com/office/drawing/2014/main" id="{37BC33AC-BCB5-3765-CCC1-5CEAEB78948E}"/>
                  </a:ext>
                </a:extLst>
              </p:cNvPr>
              <p:cNvGraphicFramePr>
                <a:graphicFrameLocks noGrp="1"/>
              </p:cNvGraphicFramePr>
              <p:nvPr>
                <p:extLst>
                  <p:ext uri="{D42A27DB-BD31-4B8C-83A1-F6EECF244321}">
                    <p14:modId xmlns:p14="http://schemas.microsoft.com/office/powerpoint/2010/main" val="669686916"/>
                  </p:ext>
                </p:extLst>
              </p:nvPr>
            </p:nvGraphicFramePr>
            <p:xfrm>
              <a:off x="6641217" y="1226557"/>
              <a:ext cx="4908000" cy="1828800"/>
            </p:xfrm>
            <a:graphic>
              <a:graphicData uri="http://schemas.openxmlformats.org/drawingml/2006/table">
                <a:tbl>
                  <a:tblPr firstRow="1" bandRow="1">
                    <a:tableStyleId>{8EC20E35-A176-4012-BC5E-935CFFF8708E}</a:tableStyleId>
                  </a:tblPr>
                  <a:tblGrid>
                    <a:gridCol w="897814">
                      <a:extLst>
                        <a:ext uri="{9D8B030D-6E8A-4147-A177-3AD203B41FA5}">
                          <a16:colId xmlns:a16="http://schemas.microsoft.com/office/drawing/2014/main" val="1627269284"/>
                        </a:ext>
                      </a:extLst>
                    </a:gridCol>
                    <a:gridCol w="1070468">
                      <a:extLst>
                        <a:ext uri="{9D8B030D-6E8A-4147-A177-3AD203B41FA5}">
                          <a16:colId xmlns:a16="http://schemas.microsoft.com/office/drawing/2014/main" val="2776483169"/>
                        </a:ext>
                      </a:extLst>
                    </a:gridCol>
                    <a:gridCol w="979906">
                      <a:extLst>
                        <a:ext uri="{9D8B030D-6E8A-4147-A177-3AD203B41FA5}">
                          <a16:colId xmlns:a16="http://schemas.microsoft.com/office/drawing/2014/main" val="1823329715"/>
                        </a:ext>
                      </a:extLst>
                    </a:gridCol>
                    <a:gridCol w="979906">
                      <a:extLst>
                        <a:ext uri="{9D8B030D-6E8A-4147-A177-3AD203B41FA5}">
                          <a16:colId xmlns:a16="http://schemas.microsoft.com/office/drawing/2014/main" val="3184943003"/>
                        </a:ext>
                      </a:extLst>
                    </a:gridCol>
                    <a:gridCol w="979906">
                      <a:extLst>
                        <a:ext uri="{9D8B030D-6E8A-4147-A177-3AD203B41FA5}">
                          <a16:colId xmlns:a16="http://schemas.microsoft.com/office/drawing/2014/main" val="1040510685"/>
                        </a:ext>
                      </a:extLst>
                    </a:gridCol>
                  </a:tblGrid>
                  <a:tr h="365760">
                    <a:tc>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err="1">
                              <a:latin typeface="Cambria Math" panose="02040503050406030204" pitchFamily="18" charset="0"/>
                              <a:ea typeface="Cambria Math" panose="02040503050406030204" pitchFamily="18" charset="0"/>
                            </a:rPr>
                            <a:t>Beaume</a:t>
                          </a:r>
                          <a:r>
                            <a:rPr lang="en-US" sz="1800" b="0" dirty="0">
                              <a:latin typeface="Cambria Math" panose="02040503050406030204" pitchFamily="18" charset="0"/>
                              <a:ea typeface="Cambria Math" panose="02040503050406030204" pitchFamily="18" charset="0"/>
                            </a:rPr>
                            <a:t>* (2023)</a:t>
                          </a:r>
                        </a:p>
                      </a:txBody>
                      <a:tcPr/>
                    </a:tc>
                    <a:tc hMerge="1">
                      <a:txBody>
                        <a:bodyPr/>
                        <a:lstStyle/>
                        <a:p>
                          <a:endParaRPr lang="en-US" dirty="0"/>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err="1">
                              <a:latin typeface="Cambria Math" panose="02040503050406030204" pitchFamily="18" charset="0"/>
                              <a:ea typeface="Cambria Math" panose="02040503050406030204" pitchFamily="18" charset="0"/>
                            </a:rPr>
                            <a:t>Heilmeier</a:t>
                          </a:r>
                          <a:r>
                            <a:rPr lang="en-US" sz="1800" b="0" dirty="0">
                              <a:latin typeface="Cambria Math" panose="02040503050406030204" pitchFamily="18" charset="0"/>
                              <a:ea typeface="Cambria Math" panose="02040503050406030204" pitchFamily="18" charset="0"/>
                            </a:rPr>
                            <a:t> (2019)</a:t>
                          </a:r>
                        </a:p>
                      </a:txBody>
                      <a:tcPr/>
                    </a:tc>
                    <a:tc hMerge="1">
                      <a:txBody>
                        <a:bodyPr/>
                        <a:lstStyle/>
                        <a:p>
                          <a:pPr/>
                          <a:endParaRPr lang="en-US" dirty="0"/>
                        </a:p>
                      </a:txBody>
                      <a:tcPr/>
                    </a:tc>
                    <a:extLst>
                      <a:ext uri="{0D108BD9-81ED-4DB2-BD59-A6C34878D82A}">
                        <a16:rowId xmlns:a16="http://schemas.microsoft.com/office/drawing/2014/main" val="543754401"/>
                      </a:ext>
                    </a:extLst>
                  </a:tr>
                  <a:tr h="365760">
                    <a:tc>
                      <a:txBody>
                        <a:bodyPr/>
                        <a:lstStyle/>
                        <a:p>
                          <a:endParaRPr lang="en-US"/>
                        </a:p>
                      </a:txBody>
                      <a:tcPr>
                        <a:lnR w="12700" cap="flat" cmpd="sng" algn="ctr">
                          <a:solidFill>
                            <a:schemeClr val="bg1"/>
                          </a:solidFill>
                          <a:prstDash val="solid"/>
                          <a:round/>
                          <a:headEnd type="none" w="med" len="med"/>
                          <a:tailEnd type="none" w="med" len="med"/>
                        </a:lnR>
                        <a:blipFill>
                          <a:blip r:embed="rId5"/>
                          <a:stretch>
                            <a:fillRect t="-106897" r="-447887" b="-327586"/>
                          </a:stretch>
                        </a:blipFill>
                      </a:tcPr>
                    </a:tc>
                    <a:tc>
                      <a:txBody>
                        <a:bodyPr/>
                        <a:lstStyle/>
                        <a:p>
                          <a:endParaRPr lang="en-US"/>
                        </a:p>
                      </a:txBody>
                      <a:tcPr>
                        <a:lnL w="12700" cap="flat" cmpd="sng" algn="ctr">
                          <a:solidFill>
                            <a:schemeClr val="bg1"/>
                          </a:solidFill>
                          <a:prstDash val="solid"/>
                          <a:round/>
                          <a:headEnd type="none" w="med" len="med"/>
                          <a:tailEnd type="none" w="med" len="med"/>
                        </a:lnL>
                        <a:blipFill>
                          <a:blip r:embed="rId5"/>
                          <a:stretch>
                            <a:fillRect l="-83529" t="-106897" r="-274118" b="-327586"/>
                          </a:stretch>
                        </a:blipFill>
                      </a:tcPr>
                    </a:tc>
                    <a:tc>
                      <a:txBody>
                        <a:bodyPr/>
                        <a:lstStyle/>
                        <a:p>
                          <a:endParaRPr lang="en-US"/>
                        </a:p>
                      </a:txBody>
                      <a:tcPr>
                        <a:lnR w="12700" cap="flat" cmpd="sng" algn="ctr">
                          <a:solidFill>
                            <a:schemeClr val="bg1"/>
                          </a:solidFill>
                          <a:prstDash val="solid"/>
                          <a:round/>
                          <a:headEnd type="none" w="med" len="med"/>
                          <a:tailEnd type="none" w="med" len="med"/>
                        </a:lnR>
                        <a:blipFill>
                          <a:blip r:embed="rId5"/>
                          <a:stretch>
                            <a:fillRect l="-202597" t="-106897" r="-202597" b="-327586"/>
                          </a:stretch>
                        </a:blipFill>
                      </a:tcPr>
                    </a:tc>
                    <a:tc>
                      <a:txBody>
                        <a:bodyPr/>
                        <a:lstStyle/>
                        <a:p>
                          <a:endParaRPr lang="en-US"/>
                        </a:p>
                      </a:txBody>
                      <a:tcPr>
                        <a:lnL w="12700" cap="flat" cmpd="sng" algn="ctr">
                          <a:solidFill>
                            <a:schemeClr val="bg1"/>
                          </a:solidFill>
                          <a:prstDash val="solid"/>
                          <a:round/>
                          <a:headEnd type="none" w="med" len="med"/>
                          <a:tailEnd type="none" w="med" len="med"/>
                        </a:lnL>
                        <a:blipFill>
                          <a:blip r:embed="rId5"/>
                          <a:stretch>
                            <a:fillRect l="-298718" t="-106897" r="-100000" b="-327586"/>
                          </a:stretch>
                        </a:blipFill>
                      </a:tcPr>
                    </a:tc>
                    <a:tc>
                      <a:txBody>
                        <a:bodyPr/>
                        <a:lstStyle/>
                        <a:p>
                          <a:endParaRPr lang="en-US"/>
                        </a:p>
                      </a:txBody>
                      <a:tcPr>
                        <a:blipFill>
                          <a:blip r:embed="rId5"/>
                          <a:stretch>
                            <a:fillRect l="-403896" t="-106897" r="-1299" b="-327586"/>
                          </a:stretch>
                        </a:blipFill>
                      </a:tcPr>
                    </a:tc>
                    <a:extLst>
                      <a:ext uri="{0D108BD9-81ED-4DB2-BD59-A6C34878D82A}">
                        <a16:rowId xmlns:a16="http://schemas.microsoft.com/office/drawing/2014/main" val="3494794741"/>
                      </a:ext>
                    </a:extLst>
                  </a:tr>
                  <a:tr h="365760">
                    <a:tc>
                      <a:txBody>
                        <a:bodyPr/>
                        <a:lstStyle/>
                        <a:p>
                          <a:pPr algn="ctr"/>
                          <a:r>
                            <a:rPr lang="en-US" b="1" dirty="0">
                              <a:solidFill>
                                <a:srgbClr val="580604"/>
                              </a:solidFill>
                            </a:rPr>
                            <a:t>S</a:t>
                          </a:r>
                        </a:p>
                      </a:txBody>
                      <a:tcPr>
                        <a:lnR w="127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US" dirty="0"/>
                            <a:t>0.0</a:t>
                          </a:r>
                        </a:p>
                      </a:txBody>
                      <a:tcPr>
                        <a:lnL w="12700" cap="flat" cmpd="sng" algn="ctr">
                          <a:solidFill>
                            <a:schemeClr val="bg1"/>
                          </a:solidFill>
                          <a:prstDash val="solid"/>
                          <a:round/>
                          <a:headEnd type="none" w="med" len="med"/>
                          <a:tailEnd type="none" w="med" len="med"/>
                        </a:lnL>
                        <a:solidFill>
                          <a:schemeClr val="accent5">
                            <a:lumMod val="60000"/>
                            <a:lumOff val="40000"/>
                          </a:schemeClr>
                        </a:solidFill>
                      </a:tcPr>
                    </a:tc>
                    <a:tc>
                      <a:txBody>
                        <a:bodyPr/>
                        <a:lstStyle/>
                        <a:p>
                          <a:pPr algn="ctr"/>
                          <a:r>
                            <a:rPr lang="en-US" dirty="0"/>
                            <a:t>0.07</a:t>
                          </a:r>
                        </a:p>
                      </a:txBody>
                      <a:tcPr>
                        <a:lnR w="12700" cap="flat" cmpd="sng" algn="ctr">
                          <a:solidFill>
                            <a:schemeClr val="bg1"/>
                          </a:solidFill>
                          <a:prstDash val="solid"/>
                          <a:round/>
                          <a:headEnd type="none" w="med" len="med"/>
                          <a:tailEnd type="none" w="med" len="med"/>
                        </a:lnR>
                        <a:solidFill>
                          <a:schemeClr val="accent5">
                            <a:lumMod val="60000"/>
                            <a:lumOff val="40000"/>
                          </a:schemeClr>
                        </a:solidFill>
                      </a:tcPr>
                    </a:tc>
                    <a:tc>
                      <a:txBody>
                        <a:bodyPr/>
                        <a:lstStyle/>
                        <a:p>
                          <a:pPr algn="ctr"/>
                          <a:r>
                            <a:rPr lang="en-US" dirty="0"/>
                            <a:t>0.15</a:t>
                          </a:r>
                        </a:p>
                      </a:txBody>
                      <a:tcPr>
                        <a:lnL w="12700" cap="flat" cmpd="sng" algn="ctr">
                          <a:solidFill>
                            <a:schemeClr val="bg1"/>
                          </a:solidFill>
                          <a:prstDash val="solid"/>
                          <a:round/>
                          <a:headEnd type="none" w="med" len="med"/>
                          <a:tailEnd type="none" w="med" len="med"/>
                        </a:lnL>
                        <a:solidFill>
                          <a:schemeClr val="accent5">
                            <a:lumMod val="60000"/>
                            <a:lumOff val="40000"/>
                          </a:schemeClr>
                        </a:solidFill>
                      </a:tcPr>
                    </a:tc>
                    <a:tc>
                      <a:txBody>
                        <a:bodyPr/>
                        <a:lstStyle/>
                        <a:p>
                          <a:pPr algn="ctr"/>
                          <a:r>
                            <a:rPr lang="en-US" dirty="0"/>
                            <a:t>0.05</a:t>
                          </a:r>
                        </a:p>
                      </a:txBody>
                      <a:tcPr>
                        <a:solidFill>
                          <a:schemeClr val="accent5">
                            <a:lumMod val="60000"/>
                            <a:lumOff val="40000"/>
                          </a:schemeClr>
                        </a:solidFill>
                      </a:tcPr>
                    </a:tc>
                    <a:extLst>
                      <a:ext uri="{0D108BD9-81ED-4DB2-BD59-A6C34878D82A}">
                        <a16:rowId xmlns:a16="http://schemas.microsoft.com/office/drawing/2014/main" val="4035059676"/>
                      </a:ext>
                    </a:extLst>
                  </a:tr>
                  <a:tr h="365760">
                    <a:tc>
                      <a:txBody>
                        <a:bodyPr/>
                        <a:lstStyle/>
                        <a:p>
                          <a:pPr algn="ctr"/>
                          <a:r>
                            <a:rPr lang="en-US" b="1" dirty="0">
                              <a:solidFill>
                                <a:schemeClr val="accent6">
                                  <a:lumMod val="50000"/>
                                </a:schemeClr>
                              </a:solidFill>
                            </a:rPr>
                            <a:t>M</a:t>
                          </a:r>
                        </a:p>
                      </a:txBody>
                      <a:tcPr>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en-US" dirty="0"/>
                            <a:t>0.3</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dirty="0"/>
                            <a:t>0.35</a:t>
                          </a:r>
                        </a:p>
                      </a:txBody>
                      <a:tcPr>
                        <a:lnR w="12700" cap="flat" cmpd="sng" algn="ctr">
                          <a:solidFill>
                            <a:schemeClr val="bg1"/>
                          </a:solidFill>
                          <a:prstDash val="solid"/>
                          <a:round/>
                          <a:headEnd type="none" w="med" len="med"/>
                          <a:tailEnd type="none" w="med" len="med"/>
                        </a:lnR>
                        <a:solidFill>
                          <a:schemeClr val="accent6">
                            <a:lumMod val="60000"/>
                            <a:lumOff val="40000"/>
                          </a:schemeClr>
                        </a:solidFill>
                      </a:tcPr>
                    </a:tc>
                    <a:tc>
                      <a:txBody>
                        <a:bodyPr/>
                        <a:lstStyle/>
                        <a:p>
                          <a:pPr algn="ctr"/>
                          <a:r>
                            <a:rPr lang="en-US" dirty="0"/>
                            <a:t>0.0</a:t>
                          </a:r>
                        </a:p>
                      </a:txBody>
                      <a:tcPr>
                        <a:lnL w="12700" cap="flat" cmpd="sng" algn="ctr">
                          <a:solidFill>
                            <a:schemeClr val="bg1"/>
                          </a:solidFill>
                          <a:prstDash val="solid"/>
                          <a:round/>
                          <a:headEnd type="none" w="med" len="med"/>
                          <a:tailEnd type="none" w="med" len="med"/>
                        </a:lnL>
                        <a:solidFill>
                          <a:schemeClr val="accent6">
                            <a:lumMod val="60000"/>
                            <a:lumOff val="40000"/>
                          </a:schemeClr>
                        </a:solidFill>
                      </a:tcPr>
                    </a:tc>
                    <a:tc>
                      <a:txBody>
                        <a:bodyPr/>
                        <a:lstStyle/>
                        <a:p>
                          <a:pPr algn="ctr"/>
                          <a:r>
                            <a:rPr lang="en-US" dirty="0"/>
                            <a:t>0.85</a:t>
                          </a:r>
                        </a:p>
                      </a:txBody>
                      <a:tcPr>
                        <a:solidFill>
                          <a:schemeClr val="accent6">
                            <a:lumMod val="60000"/>
                            <a:lumOff val="40000"/>
                          </a:schemeClr>
                        </a:solidFill>
                      </a:tcPr>
                    </a:tc>
                    <a:extLst>
                      <a:ext uri="{0D108BD9-81ED-4DB2-BD59-A6C34878D82A}">
                        <a16:rowId xmlns:a16="http://schemas.microsoft.com/office/drawing/2014/main" val="1952857099"/>
                      </a:ext>
                    </a:extLst>
                  </a:tr>
                  <a:tr h="365760">
                    <a:tc>
                      <a:txBody>
                        <a:bodyPr/>
                        <a:lstStyle/>
                        <a:p>
                          <a:pPr algn="ctr"/>
                          <a:r>
                            <a:rPr lang="en-US" b="1" dirty="0">
                              <a:solidFill>
                                <a:schemeClr val="tx2">
                                  <a:lumMod val="25000"/>
                                </a:schemeClr>
                              </a:solidFill>
                            </a:rPr>
                            <a:t>H</a:t>
                          </a:r>
                        </a:p>
                      </a:txBody>
                      <a:tcPr>
                        <a:lnR w="12700" cap="flat" cmpd="sng" algn="ctr">
                          <a:solidFill>
                            <a:schemeClr val="bg1"/>
                          </a:solidFill>
                          <a:prstDash val="solid"/>
                          <a:round/>
                          <a:headEnd type="none" w="med" len="med"/>
                          <a:tailEnd type="none" w="med" len="med"/>
                        </a:lnR>
                        <a:solidFill>
                          <a:schemeClr val="tx1">
                            <a:lumMod val="85000"/>
                          </a:schemeClr>
                        </a:solidFill>
                      </a:tcPr>
                    </a:tc>
                    <a:tc>
                      <a:txBody>
                        <a:bodyPr/>
                        <a:lstStyle/>
                        <a:p>
                          <a:pPr algn="ctr"/>
                          <a:r>
                            <a:rPr lang="en-US" dirty="0"/>
                            <a:t>0.8</a:t>
                          </a:r>
                        </a:p>
                      </a:txBody>
                      <a:tcPr>
                        <a:lnL w="12700" cap="flat" cmpd="sng" algn="ctr">
                          <a:solidFill>
                            <a:schemeClr val="bg1"/>
                          </a:solidFill>
                          <a:prstDash val="solid"/>
                          <a:round/>
                          <a:headEnd type="none" w="med" len="med"/>
                          <a:tailEnd type="none" w="med" len="med"/>
                        </a:lnL>
                        <a:solidFill>
                          <a:schemeClr val="tx1">
                            <a:lumMod val="85000"/>
                          </a:schemeClr>
                        </a:solidFill>
                      </a:tcPr>
                    </a:tc>
                    <a:tc>
                      <a:txBody>
                        <a:bodyPr/>
                        <a:lstStyle/>
                        <a:p>
                          <a:pPr algn="ctr"/>
                          <a:r>
                            <a:rPr lang="en-US" dirty="0"/>
                            <a:t>0.01*</a:t>
                          </a:r>
                        </a:p>
                      </a:txBody>
                      <a:tcPr>
                        <a:lnR w="12700" cap="flat" cmpd="sng" algn="ctr">
                          <a:solidFill>
                            <a:schemeClr val="bg1"/>
                          </a:solidFill>
                          <a:prstDash val="solid"/>
                          <a:round/>
                          <a:headEnd type="none" w="med" len="med"/>
                          <a:tailEnd type="none" w="med" len="med"/>
                        </a:lnR>
                        <a:solidFill>
                          <a:schemeClr val="tx1">
                            <a:lumMod val="85000"/>
                          </a:schemeClr>
                        </a:solidFill>
                      </a:tcPr>
                    </a:tc>
                    <a:tc>
                      <a:txBody>
                        <a:bodyPr/>
                        <a:lstStyle/>
                        <a:p>
                          <a:pPr algn="ctr"/>
                          <a:r>
                            <a:rPr lang="en-US" dirty="0"/>
                            <a:t>0.86</a:t>
                          </a:r>
                        </a:p>
                      </a:txBody>
                      <a:tcPr>
                        <a:lnL w="12700" cap="flat" cmpd="sng" algn="ctr">
                          <a:solidFill>
                            <a:schemeClr val="bg1"/>
                          </a:solidFill>
                          <a:prstDash val="solid"/>
                          <a:round/>
                          <a:headEnd type="none" w="med" len="med"/>
                          <a:tailEnd type="none" w="med" len="med"/>
                        </a:lnL>
                        <a:solidFill>
                          <a:schemeClr val="tx1">
                            <a:lumMod val="85000"/>
                          </a:schemeClr>
                        </a:solidFill>
                      </a:tcPr>
                    </a:tc>
                    <a:tc>
                      <a:txBody>
                        <a:bodyPr/>
                        <a:lstStyle/>
                        <a:p>
                          <a:pPr algn="ctr"/>
                          <a:r>
                            <a:rPr lang="en-US" dirty="0"/>
                            <a:t>0.04</a:t>
                          </a:r>
                        </a:p>
                      </a:txBody>
                      <a:tcPr>
                        <a:solidFill>
                          <a:schemeClr val="tx1">
                            <a:lumMod val="85000"/>
                          </a:schemeClr>
                        </a:solidFill>
                      </a:tcPr>
                    </a:tc>
                    <a:extLst>
                      <a:ext uri="{0D108BD9-81ED-4DB2-BD59-A6C34878D82A}">
                        <a16:rowId xmlns:a16="http://schemas.microsoft.com/office/drawing/2014/main" val="2713701993"/>
                      </a:ext>
                    </a:extLst>
                  </a:tr>
                </a:tbl>
              </a:graphicData>
            </a:graphic>
          </p:graphicFrame>
        </mc:Fallback>
      </mc:AlternateContent>
      <p:sp>
        <p:nvSpPr>
          <p:cNvPr id="15" name="Rectangle 14">
            <a:extLst>
              <a:ext uri="{FF2B5EF4-FFF2-40B4-BE49-F238E27FC236}">
                <a16:creationId xmlns:a16="http://schemas.microsoft.com/office/drawing/2014/main" id="{B4D461E1-F84C-C562-FC8B-2B0C2E2CF23B}"/>
              </a:ext>
            </a:extLst>
          </p:cNvPr>
          <p:cNvSpPr/>
          <p:nvPr/>
        </p:nvSpPr>
        <p:spPr>
          <a:xfrm>
            <a:off x="758284" y="2000980"/>
            <a:ext cx="5430644" cy="1325563"/>
          </a:xfrm>
          <a:prstGeom prst="rect">
            <a:avLst/>
          </a:prstGeom>
          <a:noFill/>
          <a:ln w="19050">
            <a:solidFill>
              <a:schemeClr val="tx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019D49-C25B-24A5-E363-8BA7DA9DB578}"/>
              </a:ext>
            </a:extLst>
          </p:cNvPr>
          <p:cNvSpPr/>
          <p:nvPr/>
        </p:nvSpPr>
        <p:spPr>
          <a:xfrm>
            <a:off x="3161568" y="6314456"/>
            <a:ext cx="880946" cy="29821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397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343C-2FD6-8D6D-3BE9-96D9865540BD}"/>
              </a:ext>
            </a:extLst>
          </p:cNvPr>
          <p:cNvSpPr>
            <a:spLocks noGrp="1"/>
          </p:cNvSpPr>
          <p:nvPr>
            <p:ph type="title"/>
          </p:nvPr>
        </p:nvSpPr>
        <p:spPr/>
        <p:txBody>
          <a:bodyPr/>
          <a:lstStyle/>
          <a:p>
            <a:r>
              <a:rPr lang="en-US" dirty="0"/>
              <a:t>Order of tire compounds is irrelevant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293447-FF91-E025-5C98-55B6628682E2}"/>
                  </a:ext>
                </a:extLst>
              </p:cNvPr>
              <p:cNvSpPr>
                <a:spLocks noGrp="1"/>
              </p:cNvSpPr>
              <p:nvPr>
                <p:ph idx="1"/>
              </p:nvPr>
            </p:nvSpPr>
            <p:spPr/>
            <p:txBody>
              <a:bodyPr/>
              <a:lstStyle/>
              <a:p>
                <a:r>
                  <a:rPr lang="en-US" dirty="0"/>
                  <a:t>Dry race without any unforeseen events.</a:t>
                </a:r>
              </a:p>
              <a:p>
                <a:r>
                  <a:rPr lang="en-US" dirty="0"/>
                  <a:t>No opponents – the order of the tire compounds is irrelevant.</a:t>
                </a:r>
              </a:p>
              <a:p>
                <a:r>
                  <a:rPr lang="en-US" dirty="0"/>
                  <a:t>Tire degradation is independent of changing track conditions and change in vehicle mass (due to burned fuel)</a:t>
                </a:r>
              </a:p>
              <a:p>
                <a:r>
                  <a:rPr lang="en-US" dirty="0"/>
                  <a:t>With reduced mass, drivers drive at higher accelerations, keeping tire degradation at a similar level.</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𝑟𝑎𝑐𝑒𝑡𝑖𝑚𝑒</m:t>
                          </m:r>
                        </m:sub>
                      </m:s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𝑆𝑆𝑀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𝑟𝑎𝑐𝑒𝑡𝑖𝑚𝑒</m:t>
                              </m:r>
                            </m:sub>
                          </m:sSub>
                        </m:e>
                      </m:d>
                      <m:r>
                        <a:rPr lang="en-US" b="0" i="1" smtClean="0">
                          <a:latin typeface="Cambria Math" panose="02040503050406030204" pitchFamily="18" charset="0"/>
                        </a:rPr>
                        <m:t>𝑆𝑀𝑆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𝑟𝑎𝑐𝑒𝑡𝑖𝑚𝑒</m:t>
                          </m:r>
                        </m:sub>
                      </m:sSub>
                      <m:r>
                        <a:rPr lang="en-US" b="0" i="1" smtClean="0">
                          <a:latin typeface="Cambria Math" panose="02040503050406030204" pitchFamily="18" charset="0"/>
                        </a:rPr>
                        <m:t>|</m:t>
                      </m:r>
                      <m:r>
                        <a:rPr lang="en-US" b="0" i="1" smtClean="0">
                          <a:latin typeface="Cambria Math" panose="02040503050406030204" pitchFamily="18" charset="0"/>
                        </a:rPr>
                        <m:t>𝑀𝑆𝑆</m:t>
                      </m:r>
                    </m:oMath>
                  </m:oMathPara>
                </a14:m>
                <a:endParaRPr lang="en-US"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F5293447-FF91-E025-5C98-55B6628682E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7082ED-704C-4AE3-25EF-EF8E94B60401}"/>
              </a:ext>
            </a:extLst>
          </p:cNvPr>
          <p:cNvSpPr>
            <a:spLocks noGrp="1"/>
          </p:cNvSpPr>
          <p:nvPr>
            <p:ph type="sldNum" sz="quarter" idx="12"/>
          </p:nvPr>
        </p:nvSpPr>
        <p:spPr/>
        <p:txBody>
          <a:bodyPr/>
          <a:lstStyle/>
          <a:p>
            <a:fld id="{48F63A3B-78C7-47BE-AE5E-E10140E04643}" type="slidenum">
              <a:rPr lang="en-US" smtClean="0"/>
              <a:t>23</a:t>
            </a:fld>
            <a:endParaRPr lang="en-US"/>
          </a:p>
        </p:txBody>
      </p:sp>
    </p:spTree>
    <p:extLst>
      <p:ext uri="{BB962C8B-B14F-4D97-AF65-F5344CB8AC3E}">
        <p14:creationId xmlns:p14="http://schemas.microsoft.com/office/powerpoint/2010/main" val="3235747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D113-DEEE-9AF0-E1DC-DA62E5C5D31A}"/>
              </a:ext>
            </a:extLst>
          </p:cNvPr>
          <p:cNvSpPr>
            <a:spLocks noGrp="1"/>
          </p:cNvSpPr>
          <p:nvPr>
            <p:ph type="title"/>
          </p:nvPr>
        </p:nvSpPr>
        <p:spPr>
          <a:xfrm>
            <a:off x="860673" y="720813"/>
            <a:ext cx="10698480" cy="711834"/>
          </a:xfrm>
        </p:spPr>
        <p:txBody>
          <a:bodyPr anchor="t">
            <a:normAutofit/>
          </a:bodyPr>
          <a:lstStyle/>
          <a:p>
            <a:r>
              <a:rPr lang="en-US" dirty="0"/>
              <a:t>Setup </a:t>
            </a:r>
            <a:r>
              <a:rPr lang="en-US" sz="4000" dirty="0"/>
              <a:t>Mixed-</a:t>
            </a:r>
            <a:r>
              <a:rPr lang="en-US" dirty="0"/>
              <a:t>Integer Quadratic Problem (MIQP)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51EEB7-9795-ED26-3479-31DC145C7EA6}"/>
                  </a:ext>
                </a:extLst>
              </p:cNvPr>
              <p:cNvSpPr>
                <a:spLocks noGrp="1"/>
              </p:cNvSpPr>
              <p:nvPr>
                <p:ph idx="1"/>
              </p:nvPr>
            </p:nvSpPr>
            <p:spPr>
              <a:xfrm>
                <a:off x="2857192" y="1828298"/>
                <a:ext cx="4262120" cy="1067501"/>
              </a:xfrm>
            </p:spPr>
            <p:txBody>
              <a:bodyPr>
                <a:normAutofit fontScale="85000" lnSpcReduction="10000"/>
              </a:bodyPr>
              <a:lstStyle/>
              <a:p>
                <a:pPr marL="0" indent="0">
                  <a:buNone/>
                </a:pPr>
                <a14:m>
                  <m:oMathPara xmlns:m="http://schemas.openxmlformats.org/officeDocument/2006/math">
                    <m:oMathParaPr>
                      <m:jc m:val="centerGroup"/>
                    </m:oMathParaPr>
                    <m:oMath xmlns:m="http://schemas.openxmlformats.org/officeDocument/2006/math">
                      <m:f>
                        <m:fPr>
                          <m:type m:val="noBa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𝑚𝑖𝑛</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𝑁</m:t>
                              </m:r>
                            </m:sub>
                          </m:sSub>
                          <m:r>
                            <a:rPr lang="en-US" b="0" i="1" smtClean="0">
                              <a:latin typeface="Cambria Math" panose="02040503050406030204" pitchFamily="18" charset="0"/>
                              <a:ea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     </m:t>
                      </m:r>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oMath>
                  </m:oMathPara>
                </a14:m>
                <a:endParaRPr lang="en-US" dirty="0"/>
              </a:p>
            </p:txBody>
          </p:sp>
        </mc:Choice>
        <mc:Fallback xmlns="">
          <p:sp>
            <p:nvSpPr>
              <p:cNvPr id="3" name="Content Placeholder 2">
                <a:extLst>
                  <a:ext uri="{FF2B5EF4-FFF2-40B4-BE49-F238E27FC236}">
                    <a16:creationId xmlns:a16="http://schemas.microsoft.com/office/drawing/2014/main" id="{B851EEB7-9795-ED26-3479-31DC145C7EA6}"/>
                  </a:ext>
                </a:extLst>
              </p:cNvPr>
              <p:cNvSpPr>
                <a:spLocks noGrp="1" noRot="1" noChangeAspect="1" noMove="1" noResize="1" noEditPoints="1" noAdjustHandles="1" noChangeArrowheads="1" noChangeShapeType="1" noTextEdit="1"/>
              </p:cNvSpPr>
              <p:nvPr>
                <p:ph idx="1"/>
              </p:nvPr>
            </p:nvSpPr>
            <p:spPr>
              <a:xfrm>
                <a:off x="2857192" y="1828298"/>
                <a:ext cx="4262120" cy="1067501"/>
              </a:xfrm>
              <a:blipFill>
                <a:blip r:embed="rId4"/>
                <a:stretch>
                  <a:fillRect t="-115294" b="-1647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67F8562-F780-6426-5BEE-ECC8639B1D15}"/>
              </a:ext>
            </a:extLst>
          </p:cNvPr>
          <p:cNvSpPr>
            <a:spLocks noGrp="1"/>
          </p:cNvSpPr>
          <p:nvPr>
            <p:ph type="sldNum" sz="quarter" idx="12"/>
          </p:nvPr>
        </p:nvSpPr>
        <p:spPr/>
        <p:txBody>
          <a:bodyPr/>
          <a:lstStyle/>
          <a:p>
            <a:fld id="{48F63A3B-78C7-47BE-AE5E-E10140E04643}" type="slidenum">
              <a:rPr lang="en-US" smtClean="0"/>
              <a:t>24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2C809D-3D74-7FFB-D629-9A3852E1F638}"/>
                  </a:ext>
                </a:extLst>
              </p:cNvPr>
              <p:cNvSpPr txBox="1"/>
              <p:nvPr/>
            </p:nvSpPr>
            <p:spPr>
              <a:xfrm>
                <a:off x="3079308" y="2938103"/>
                <a:ext cx="3566758" cy="871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S</m:t>
                      </m:r>
                      <m:r>
                        <m:rPr>
                          <m:nor/>
                        </m:rPr>
                        <a:rPr lang="en-US" b="0" i="0" smtClean="0">
                          <a:latin typeface="Cambria Math" panose="02040503050406030204" pitchFamily="18" charset="0"/>
                        </a:rPr>
                        <m:t>ubject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𝑡𝑜𝑡</m:t>
                              </m:r>
                            </m:sub>
                          </m:sSub>
                        </m:e>
                      </m:nary>
                    </m:oMath>
                  </m:oMathPara>
                </a14:m>
                <a:endParaRPr lang="en-US"/>
              </a:p>
            </p:txBody>
          </p:sp>
        </mc:Choice>
        <mc:Fallback xmlns="">
          <p:sp>
            <p:nvSpPr>
              <p:cNvPr id="5" name="TextBox 4">
                <a:extLst>
                  <a:ext uri="{FF2B5EF4-FFF2-40B4-BE49-F238E27FC236}">
                    <a16:creationId xmlns:a16="http://schemas.microsoft.com/office/drawing/2014/main" id="{8D2C809D-3D74-7FFB-D629-9A3852E1F638}"/>
                  </a:ext>
                </a:extLst>
              </p:cNvPr>
              <p:cNvSpPr txBox="1">
                <a:spLocks noRot="1" noChangeAspect="1" noMove="1" noResize="1" noEditPoints="1" noAdjustHandles="1" noChangeArrowheads="1" noChangeShapeType="1" noTextEdit="1"/>
              </p:cNvSpPr>
              <p:nvPr/>
            </p:nvSpPr>
            <p:spPr>
              <a:xfrm>
                <a:off x="3079308" y="2938103"/>
                <a:ext cx="3566758" cy="871264"/>
              </a:xfrm>
              <a:prstGeom prst="rect">
                <a:avLst/>
              </a:prstGeom>
              <a:blipFill>
                <a:blip r:embed="rId5"/>
                <a:stretch>
                  <a:fillRect t="-95652" b="-1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02F784B-157F-0887-E182-A766330979B3}"/>
                  </a:ext>
                </a:extLst>
              </p:cNvPr>
              <p:cNvSpPr txBox="1"/>
              <p:nvPr/>
            </p:nvSpPr>
            <p:spPr>
              <a:xfrm>
                <a:off x="3516363" y="3929655"/>
                <a:ext cx="11232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ℕ</m:t>
                          </m:r>
                        </m:e>
                        <m:sup>
                          <m:r>
                            <a:rPr lang="en-US" b="0" i="1" smtClean="0">
                              <a:latin typeface="Cambria Math" panose="02040503050406030204" pitchFamily="18" charset="0"/>
                              <a:ea typeface="Cambria Math" panose="02040503050406030204" pitchFamily="18" charset="0"/>
                            </a:rPr>
                            <m:t>+</m:t>
                          </m:r>
                        </m:sup>
                      </m:sSup>
                    </m:oMath>
                  </m:oMathPara>
                </a14:m>
                <a:endParaRPr lang="en-US"/>
              </a:p>
            </p:txBody>
          </p:sp>
        </mc:Choice>
        <mc:Fallback xmlns="">
          <p:sp>
            <p:nvSpPr>
              <p:cNvPr id="6" name="TextBox 5">
                <a:extLst>
                  <a:ext uri="{FF2B5EF4-FFF2-40B4-BE49-F238E27FC236}">
                    <a16:creationId xmlns:a16="http://schemas.microsoft.com/office/drawing/2014/main" id="{302F784B-157F-0887-E182-A766330979B3}"/>
                  </a:ext>
                </a:extLst>
              </p:cNvPr>
              <p:cNvSpPr txBox="1">
                <a:spLocks noRot="1" noChangeAspect="1" noMove="1" noResize="1" noEditPoints="1" noAdjustHandles="1" noChangeArrowheads="1" noChangeShapeType="1" noTextEdit="1"/>
              </p:cNvSpPr>
              <p:nvPr/>
            </p:nvSpPr>
            <p:spPr>
              <a:xfrm>
                <a:off x="3516363" y="3929655"/>
                <a:ext cx="1123256"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19A1D04-F375-4485-52E7-2650A4080F5B}"/>
                  </a:ext>
                </a:extLst>
              </p:cNvPr>
              <p:cNvSpPr txBox="1"/>
              <p:nvPr/>
            </p:nvSpPr>
            <p:spPr>
              <a:xfrm>
                <a:off x="4539006" y="3929884"/>
                <a:ext cx="19089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oMath>
                  </m:oMathPara>
                </a14:m>
                <a:endParaRPr lang="en-US"/>
              </a:p>
            </p:txBody>
          </p:sp>
        </mc:Choice>
        <mc:Fallback xmlns="">
          <p:sp>
            <p:nvSpPr>
              <p:cNvPr id="7" name="TextBox 6">
                <a:extLst>
                  <a:ext uri="{FF2B5EF4-FFF2-40B4-BE49-F238E27FC236}">
                    <a16:creationId xmlns:a16="http://schemas.microsoft.com/office/drawing/2014/main" id="{819A1D04-F375-4485-52E7-2650A4080F5B}"/>
                  </a:ext>
                </a:extLst>
              </p:cNvPr>
              <p:cNvSpPr txBox="1">
                <a:spLocks noRot="1" noChangeAspect="1" noMove="1" noResize="1" noEditPoints="1" noAdjustHandles="1" noChangeArrowheads="1" noChangeShapeType="1" noTextEdit="1"/>
              </p:cNvSpPr>
              <p:nvPr/>
            </p:nvSpPr>
            <p:spPr>
              <a:xfrm>
                <a:off x="4539006" y="3929884"/>
                <a:ext cx="1908942"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1415C48-B184-A751-E760-91DB22B6FCDC}"/>
                  </a:ext>
                </a:extLst>
              </p:cNvPr>
              <p:cNvSpPr txBox="1"/>
              <p:nvPr/>
            </p:nvSpPr>
            <p:spPr>
              <a:xfrm>
                <a:off x="7119312" y="3098658"/>
                <a:ext cx="2261388" cy="1200329"/>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𝑖</m:t>
                    </m:r>
                  </m:oMath>
                </a14:m>
                <a:r>
                  <a:rPr lang="en-US" dirty="0">
                    <a:latin typeface="Cambria Math" panose="02040503050406030204" pitchFamily="18" charset="0"/>
                    <a:ea typeface="Cambria Math" panose="02040503050406030204" pitchFamily="18" charset="0"/>
                  </a:rPr>
                  <a:t> = stint index</a:t>
                </a:r>
              </a:p>
              <a:p>
                <a14:m>
                  <m:oMath xmlns:m="http://schemas.openxmlformats.org/officeDocument/2006/math">
                    <m:r>
                      <a:rPr lang="en-US" b="0" i="1" dirty="0" smtClean="0">
                        <a:latin typeface="Cambria Math" panose="02040503050406030204" pitchFamily="18" charset="0"/>
                        <a:ea typeface="Cambria Math" panose="02040503050406030204" pitchFamily="18" charset="0"/>
                      </a:rPr>
                      <m:t>𝑁</m:t>
                    </m:r>
                  </m:oMath>
                </a14:m>
                <a:r>
                  <a:rPr lang="en-US" dirty="0">
                    <a:latin typeface="Cambria Math" panose="02040503050406030204" pitchFamily="18" charset="0"/>
                    <a:ea typeface="Cambria Math" panose="02040503050406030204" pitchFamily="18" charset="0"/>
                  </a:rPr>
                  <a:t> = number of stints</a:t>
                </a: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oMath>
                </a14:m>
                <a:r>
                  <a:rPr lang="en-US" dirty="0">
                    <a:latin typeface="Cambria Math" panose="02040503050406030204" pitchFamily="18" charset="0"/>
                    <a:ea typeface="Cambria Math" panose="02040503050406030204" pitchFamily="18" charset="0"/>
                  </a:rPr>
                  <a:t> = compounds</a:t>
                </a:r>
              </a:p>
              <a:p>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 stint length</a:t>
                </a:r>
              </a:p>
            </p:txBody>
          </p:sp>
        </mc:Choice>
        <mc:Fallback xmlns="">
          <p:sp>
            <p:nvSpPr>
              <p:cNvPr id="8" name="TextBox 7">
                <a:extLst>
                  <a:ext uri="{FF2B5EF4-FFF2-40B4-BE49-F238E27FC236}">
                    <a16:creationId xmlns:a16="http://schemas.microsoft.com/office/drawing/2014/main" id="{E1415C48-B184-A751-E760-91DB22B6FCDC}"/>
                  </a:ext>
                </a:extLst>
              </p:cNvPr>
              <p:cNvSpPr txBox="1">
                <a:spLocks noRot="1" noChangeAspect="1" noMove="1" noResize="1" noEditPoints="1" noAdjustHandles="1" noChangeArrowheads="1" noChangeShapeType="1" noTextEdit="1"/>
              </p:cNvSpPr>
              <p:nvPr/>
            </p:nvSpPr>
            <p:spPr>
              <a:xfrm>
                <a:off x="7119312" y="3098658"/>
                <a:ext cx="2261388" cy="1200329"/>
              </a:xfrm>
              <a:prstGeom prst="rect">
                <a:avLst/>
              </a:prstGeom>
              <a:blipFill>
                <a:blip r:embed="rId8"/>
                <a:stretch>
                  <a:fillRect t="-2083" r="-1676"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F622E6-8B28-640F-7572-7275AEF2E51C}"/>
                  </a:ext>
                </a:extLst>
              </p:cNvPr>
              <p:cNvSpPr txBox="1"/>
              <p:nvPr/>
            </p:nvSpPr>
            <p:spPr>
              <a:xfrm>
                <a:off x="3204873" y="5443448"/>
                <a:ext cx="35667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𝑐</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10" name="TextBox 9">
                <a:extLst>
                  <a:ext uri="{FF2B5EF4-FFF2-40B4-BE49-F238E27FC236}">
                    <a16:creationId xmlns:a16="http://schemas.microsoft.com/office/drawing/2014/main" id="{23F622E6-8B28-640F-7572-7275AEF2E51C}"/>
                  </a:ext>
                </a:extLst>
              </p:cNvPr>
              <p:cNvSpPr txBox="1">
                <a:spLocks noRot="1" noChangeAspect="1" noMove="1" noResize="1" noEditPoints="1" noAdjustHandles="1" noChangeArrowheads="1" noChangeShapeType="1" noTextEdit="1"/>
              </p:cNvSpPr>
              <p:nvPr/>
            </p:nvSpPr>
            <p:spPr>
              <a:xfrm>
                <a:off x="3204873" y="5443448"/>
                <a:ext cx="3566758" cy="369332"/>
              </a:xfrm>
              <a:prstGeom prst="rect">
                <a:avLst/>
              </a:prstGeom>
              <a:blipFill>
                <a:blip r:embed="rId9"/>
                <a:stretch>
                  <a:fillRect b="-1666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C11F52BD-282E-533A-A491-B442E12BF448}"/>
              </a:ext>
            </a:extLst>
          </p:cNvPr>
          <p:cNvSpPr txBox="1"/>
          <p:nvPr/>
        </p:nvSpPr>
        <p:spPr>
          <a:xfrm>
            <a:off x="860673" y="4780617"/>
            <a:ext cx="10346303"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Recall the tire degradation model:</a:t>
            </a:r>
          </a:p>
        </p:txBody>
      </p:sp>
      <p:sp>
        <p:nvSpPr>
          <p:cNvPr id="12" name="TextBox 11">
            <a:extLst>
              <a:ext uri="{FF2B5EF4-FFF2-40B4-BE49-F238E27FC236}">
                <a16:creationId xmlns:a16="http://schemas.microsoft.com/office/drawing/2014/main" id="{0037D798-862D-4091-5766-D705BA8E7985}"/>
              </a:ext>
            </a:extLst>
          </p:cNvPr>
          <p:cNvSpPr txBox="1"/>
          <p:nvPr/>
        </p:nvSpPr>
        <p:spPr>
          <a:xfrm>
            <a:off x="11353800" y="2084242"/>
            <a:ext cx="442750" cy="369332"/>
          </a:xfrm>
          <a:prstGeom prst="rect">
            <a:avLst/>
          </a:prstGeom>
          <a:noFill/>
        </p:spPr>
        <p:txBody>
          <a:bodyPr wrap="none" rtlCol="0">
            <a:spAutoFit/>
          </a:bodyPr>
          <a:lstStyle/>
          <a:p>
            <a:r>
              <a:rPr lang="en-US" dirty="0"/>
              <a:t>(1)</a:t>
            </a:r>
          </a:p>
        </p:txBody>
      </p:sp>
      <p:sp>
        <p:nvSpPr>
          <p:cNvPr id="13" name="TextBox 12">
            <a:extLst>
              <a:ext uri="{FF2B5EF4-FFF2-40B4-BE49-F238E27FC236}">
                <a16:creationId xmlns:a16="http://schemas.microsoft.com/office/drawing/2014/main" id="{4A05BF54-FF55-F0CD-3501-58C4C27D5919}"/>
              </a:ext>
            </a:extLst>
          </p:cNvPr>
          <p:cNvSpPr txBox="1"/>
          <p:nvPr/>
        </p:nvSpPr>
        <p:spPr>
          <a:xfrm>
            <a:off x="11353800" y="5812780"/>
            <a:ext cx="442750"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964192236"/>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4935CB-4C91-C647-40B2-244F569763EE}"/>
              </a:ext>
            </a:extLst>
          </p:cNvPr>
          <p:cNvSpPr>
            <a:spLocks noGrp="1"/>
          </p:cNvSpPr>
          <p:nvPr>
            <p:ph type="sldNum" sz="quarter" idx="12"/>
          </p:nvPr>
        </p:nvSpPr>
        <p:spPr/>
        <p:txBody>
          <a:bodyPr/>
          <a:lstStyle/>
          <a:p>
            <a:fld id="{48F63A3B-78C7-47BE-AE5E-E10140E04643}" type="slidenum">
              <a:rPr lang="en-US" smtClean="0"/>
              <a:t>25</a:t>
            </a:fld>
            <a:endParaRPr lang="en-US"/>
          </a:p>
        </p:txBody>
      </p:sp>
      <p:sp>
        <p:nvSpPr>
          <p:cNvPr id="7" name="TextBox 6">
            <a:extLst>
              <a:ext uri="{FF2B5EF4-FFF2-40B4-BE49-F238E27FC236}">
                <a16:creationId xmlns:a16="http://schemas.microsoft.com/office/drawing/2014/main" id="{356413D0-D6C7-E89A-F479-EFA5880CB610}"/>
              </a:ext>
            </a:extLst>
          </p:cNvPr>
          <p:cNvSpPr txBox="1"/>
          <p:nvPr/>
        </p:nvSpPr>
        <p:spPr>
          <a:xfrm>
            <a:off x="11582687" y="948890"/>
            <a:ext cx="442750" cy="369332"/>
          </a:xfrm>
          <a:prstGeom prst="rect">
            <a:avLst/>
          </a:prstGeom>
          <a:noFill/>
        </p:spPr>
        <p:txBody>
          <a:bodyPr wrap="none" rtlCol="0">
            <a:spAutoFit/>
          </a:bodyPr>
          <a:lstStyle/>
          <a:p>
            <a:r>
              <a:rPr lang="en-US" dirty="0"/>
              <a:t>(3)</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5F8551A-A376-8A48-6631-C176871D0680}"/>
                  </a:ext>
                </a:extLst>
              </p:cNvPr>
              <p:cNvSpPr txBox="1"/>
              <p:nvPr/>
            </p:nvSpPr>
            <p:spPr>
              <a:xfrm>
                <a:off x="117058" y="153154"/>
                <a:ext cx="11957883" cy="369332"/>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Inserting the </a:t>
                </a:r>
                <a14:m>
                  <m:oMath xmlns:m="http://schemas.openxmlformats.org/officeDocument/2006/math">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𝑡</m:t>
                        </m:r>
                      </m:e>
                      <m:sub>
                        <m:r>
                          <a:rPr lang="en-US" b="0" i="1" dirty="0" smtClean="0">
                            <a:latin typeface="Cambria Math" panose="02040503050406030204" pitchFamily="18" charset="0"/>
                            <a:ea typeface="Cambria Math" panose="02040503050406030204" pitchFamily="18" charset="0"/>
                          </a:rPr>
                          <m:t>𝑡𝑖𝑟𝑒</m:t>
                        </m:r>
                      </m:sub>
                    </m:sSub>
                  </m:oMath>
                </a14:m>
                <a:r>
                  <a:rPr lang="en-US" dirty="0">
                    <a:latin typeface="Cambria Math" panose="02040503050406030204" pitchFamily="18" charset="0"/>
                    <a:ea typeface="Cambria Math" panose="02040503050406030204" pitchFamily="18" charset="0"/>
                  </a:rPr>
                  <a:t> formula into the objective function we’re left with equation 3</a:t>
                </a:r>
              </a:p>
            </p:txBody>
          </p:sp>
        </mc:Choice>
        <mc:Fallback xmlns="">
          <p:sp>
            <p:nvSpPr>
              <p:cNvPr id="8" name="TextBox 7">
                <a:extLst>
                  <a:ext uri="{FF2B5EF4-FFF2-40B4-BE49-F238E27FC236}">
                    <a16:creationId xmlns:a16="http://schemas.microsoft.com/office/drawing/2014/main" id="{F5F8551A-A376-8A48-6631-C176871D0680}"/>
                  </a:ext>
                </a:extLst>
              </p:cNvPr>
              <p:cNvSpPr txBox="1">
                <a:spLocks noRot="1" noChangeAspect="1" noMove="1" noResize="1" noEditPoints="1" noAdjustHandles="1" noChangeArrowheads="1" noChangeShapeType="1" noTextEdit="1"/>
              </p:cNvSpPr>
              <p:nvPr/>
            </p:nvSpPr>
            <p:spPr>
              <a:xfrm>
                <a:off x="117058" y="153154"/>
                <a:ext cx="11957883" cy="369332"/>
              </a:xfrm>
              <a:prstGeom prst="rect">
                <a:avLst/>
              </a:prstGeom>
              <a:blipFill>
                <a:blip r:embed="rId2"/>
                <a:stretch>
                  <a:fillRect l="-425" t="-6667" b="-2333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675DF44-8BFA-6906-5E42-6A5A0DACA353}"/>
              </a:ext>
            </a:extLst>
          </p:cNvPr>
          <p:cNvSpPr txBox="1"/>
          <p:nvPr/>
        </p:nvSpPr>
        <p:spPr>
          <a:xfrm>
            <a:off x="11582687" y="3802735"/>
            <a:ext cx="442750" cy="369332"/>
          </a:xfrm>
          <a:prstGeom prst="rect">
            <a:avLst/>
          </a:prstGeom>
          <a:noFill/>
        </p:spPr>
        <p:txBody>
          <a:bodyPr wrap="none" rtlCol="0">
            <a:spAutoFit/>
          </a:bodyPr>
          <a:lstStyle/>
          <a:p>
            <a:r>
              <a:rPr lang="en-US" dirty="0"/>
              <a:t>(4)</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CD9C46-3677-E828-0C9B-DEB69CB1D130}"/>
                  </a:ext>
                </a:extLst>
              </p:cNvPr>
              <p:cNvSpPr txBox="1"/>
              <p:nvPr/>
            </p:nvSpPr>
            <p:spPr>
              <a:xfrm>
                <a:off x="144149" y="3018317"/>
                <a:ext cx="12188188" cy="658514"/>
              </a:xfrm>
              <a:prstGeom prst="rect">
                <a:avLst/>
              </a:prstGeom>
              <a:noFill/>
            </p:spPr>
            <p:txBody>
              <a:bodyPr wrap="square" rtlCol="0">
                <a:spAutoFit/>
              </a:bodyPr>
              <a:lstStyle/>
              <a:p>
                <a:r>
                  <a:rPr lang="en-US" dirty="0">
                    <a:latin typeface="Cambria Math" panose="02040503050406030204" pitchFamily="18" charset="0"/>
                    <a:ea typeface="Cambria Math" panose="02040503050406030204" pitchFamily="18" charset="0"/>
                  </a:rPr>
                  <a:t>If we rewrite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0</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e>
                    </m:d>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and</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as</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𝑖</m:t>
                        </m:r>
                      </m:sub>
                    </m:sSub>
                    <m:r>
                      <m:rPr>
                        <m:nor/>
                      </m:rPr>
                      <a:rPr lang="en-US" b="0" i="0"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and</m:t>
                    </m:r>
                    <m:r>
                      <m:rPr>
                        <m:nor/>
                      </m:rPr>
                      <a:rPr lang="en-US" b="0" i="0"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oMath>
                </a14:m>
                <a:r>
                  <a:rPr lang="en-US" dirty="0">
                    <a:latin typeface="Cambria Math" panose="02040503050406030204" pitchFamily="18" charset="0"/>
                    <a:ea typeface="Cambria Math" panose="02040503050406030204" pitchFamily="18" charset="0"/>
                  </a:rPr>
                  <a:t>respectively, and use the gaussian sum to rewrite the last part of the equation we get to equation 4</a:t>
                </a:r>
              </a:p>
            </p:txBody>
          </p:sp>
        </mc:Choice>
        <mc:Fallback xmlns="">
          <p:sp>
            <p:nvSpPr>
              <p:cNvPr id="11" name="TextBox 10">
                <a:extLst>
                  <a:ext uri="{FF2B5EF4-FFF2-40B4-BE49-F238E27FC236}">
                    <a16:creationId xmlns:a16="http://schemas.microsoft.com/office/drawing/2014/main" id="{7BCD9C46-3677-E828-0C9B-DEB69CB1D130}"/>
                  </a:ext>
                </a:extLst>
              </p:cNvPr>
              <p:cNvSpPr txBox="1">
                <a:spLocks noRot="1" noChangeAspect="1" noMove="1" noResize="1" noEditPoints="1" noAdjustHandles="1" noChangeArrowheads="1" noChangeShapeType="1" noTextEdit="1"/>
              </p:cNvSpPr>
              <p:nvPr/>
            </p:nvSpPr>
            <p:spPr>
              <a:xfrm>
                <a:off x="144149" y="3018317"/>
                <a:ext cx="12188188" cy="658514"/>
              </a:xfrm>
              <a:prstGeom prst="rect">
                <a:avLst/>
              </a:prstGeom>
              <a:blipFill>
                <a:blip r:embed="rId3"/>
                <a:stretch>
                  <a:fillRect l="-416" t="-3774" r="-312" b="-13208"/>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1D3CF46A-0E07-EA57-7EA1-CB16DADFCC51}"/>
              </a:ext>
            </a:extLst>
          </p:cNvPr>
          <p:cNvGrpSpPr/>
          <p:nvPr/>
        </p:nvGrpSpPr>
        <p:grpSpPr>
          <a:xfrm>
            <a:off x="2574779" y="534555"/>
            <a:ext cx="5992009" cy="1147763"/>
            <a:chOff x="-620801" y="341347"/>
            <a:chExt cx="5992009" cy="114776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B885FC-F957-42DB-2611-790FB7E4952A}"/>
                    </a:ext>
                  </a:extLst>
                </p:cNvPr>
                <p:cNvSpPr txBox="1"/>
                <p:nvPr/>
              </p:nvSpPr>
              <p:spPr>
                <a:xfrm>
                  <a:off x="-620801" y="517270"/>
                  <a:ext cx="5992009"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m:t>
                            </m:r>
                          </m:e>
                        </m:nary>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0</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e>
                        </m:nary>
                      </m:oMath>
                    </m:oMathPara>
                  </a14:m>
                  <a:endParaRPr lang="en-US" dirty="0"/>
                </a:p>
              </p:txBody>
            </p:sp>
          </mc:Choice>
          <mc:Fallback xmlns="">
            <p:sp>
              <p:nvSpPr>
                <p:cNvPr id="6" name="TextBox 5">
                  <a:extLst>
                    <a:ext uri="{FF2B5EF4-FFF2-40B4-BE49-F238E27FC236}">
                      <a16:creationId xmlns:a16="http://schemas.microsoft.com/office/drawing/2014/main" id="{6AB885FC-F957-42DB-2611-790FB7E4952A}"/>
                    </a:ext>
                  </a:extLst>
                </p:cNvPr>
                <p:cNvSpPr txBox="1">
                  <a:spLocks noRot="1" noChangeAspect="1" noMove="1" noResize="1" noEditPoints="1" noAdjustHandles="1" noChangeArrowheads="1" noChangeShapeType="1" noTextEdit="1"/>
                </p:cNvSpPr>
                <p:nvPr/>
              </p:nvSpPr>
              <p:spPr>
                <a:xfrm>
                  <a:off x="-620801" y="517270"/>
                  <a:ext cx="5992009" cy="900375"/>
                </a:xfrm>
                <a:prstGeom prst="rect">
                  <a:avLst/>
                </a:prstGeom>
                <a:blipFill>
                  <a:blip r:embed="rId4"/>
                  <a:stretch>
                    <a:fillRect l="-6977" t="-92958" b="-14366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F00A265-0E38-F553-9747-39DCF16C2275}"/>
                </a:ext>
              </a:extLst>
            </p:cNvPr>
            <p:cNvSpPr/>
            <p:nvPr/>
          </p:nvSpPr>
          <p:spPr>
            <a:xfrm>
              <a:off x="4276364" y="341347"/>
              <a:ext cx="616092" cy="114776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9F51998E-C504-9F93-CCAD-514B1D6C21C8}"/>
              </a:ext>
            </a:extLst>
          </p:cNvPr>
          <p:cNvGrpSpPr/>
          <p:nvPr/>
        </p:nvGrpSpPr>
        <p:grpSpPr>
          <a:xfrm>
            <a:off x="2797104" y="3560829"/>
            <a:ext cx="5689600" cy="1147763"/>
            <a:chOff x="3092443" y="1912513"/>
            <a:chExt cx="5689600" cy="1147763"/>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9E17209-9504-3D8F-7638-392877480E92}"/>
                    </a:ext>
                  </a:extLst>
                </p:cNvPr>
                <p:cNvSpPr txBox="1"/>
                <p:nvPr/>
              </p:nvSpPr>
              <p:spPr>
                <a:xfrm>
                  <a:off x="3092443" y="1987580"/>
                  <a:ext cx="5689600"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m:t>
                            </m:r>
                          </m:e>
                        </m:nary>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09E17209-9504-3D8F-7638-392877480E92}"/>
                    </a:ext>
                  </a:extLst>
                </p:cNvPr>
                <p:cNvSpPr txBox="1">
                  <a:spLocks noRot="1" noChangeAspect="1" noMove="1" noResize="1" noEditPoints="1" noAdjustHandles="1" noChangeArrowheads="1" noChangeShapeType="1" noTextEdit="1"/>
                </p:cNvSpPr>
                <p:nvPr/>
              </p:nvSpPr>
              <p:spPr>
                <a:xfrm>
                  <a:off x="3092443" y="1987580"/>
                  <a:ext cx="5689600" cy="900375"/>
                </a:xfrm>
                <a:prstGeom prst="rect">
                  <a:avLst/>
                </a:prstGeom>
                <a:blipFill>
                  <a:blip r:embed="rId5"/>
                  <a:stretch>
                    <a:fillRect l="-12249" t="-91667" b="-14166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1025BD70-6C05-0C6E-9AFE-54A71BD4EB96}"/>
                </a:ext>
              </a:extLst>
            </p:cNvPr>
            <p:cNvSpPr/>
            <p:nvPr/>
          </p:nvSpPr>
          <p:spPr>
            <a:xfrm>
              <a:off x="7142047" y="1912513"/>
              <a:ext cx="1428891" cy="114776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A2DDAB5-D203-F8E9-4339-72781EF31307}"/>
              </a:ext>
            </a:extLst>
          </p:cNvPr>
          <p:cNvGrpSpPr/>
          <p:nvPr/>
        </p:nvGrpSpPr>
        <p:grpSpPr>
          <a:xfrm>
            <a:off x="3158048" y="1786776"/>
            <a:ext cx="5849768" cy="1181902"/>
            <a:chOff x="337671" y="5391149"/>
            <a:chExt cx="5849768" cy="1147763"/>
          </a:xfrm>
        </p:grpSpPr>
        <p:sp>
          <p:nvSpPr>
            <p:cNvPr id="14" name="TextBox 13">
              <a:extLst>
                <a:ext uri="{FF2B5EF4-FFF2-40B4-BE49-F238E27FC236}">
                  <a16:creationId xmlns:a16="http://schemas.microsoft.com/office/drawing/2014/main" id="{C8A19585-C2B3-A3C3-68F8-CF2FC38C5690}"/>
                </a:ext>
              </a:extLst>
            </p:cNvPr>
            <p:cNvSpPr txBox="1"/>
            <p:nvPr/>
          </p:nvSpPr>
          <p:spPr>
            <a:xfrm>
              <a:off x="416560" y="5746750"/>
              <a:ext cx="2204720" cy="609600"/>
            </a:xfrm>
            <a:prstGeom prst="rect">
              <a:avLst/>
            </a:prstGeom>
            <a:noFill/>
            <a:ln>
              <a:noFill/>
            </a:ln>
          </p:spPr>
          <p:txBody>
            <a:bodyPr wrap="square" rtlCol="0" anchor="ctr">
              <a:noAutofit/>
            </a:bodyPr>
            <a:lstStyle/>
            <a:p>
              <a:r>
                <a:rPr lang="en-US" dirty="0"/>
                <a:t>Recall Gaussian Summation:</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E7ACD6-F7B3-A3B1-7920-6145B1B4DAB0}"/>
                    </a:ext>
                  </a:extLst>
                </p:cNvPr>
                <p:cNvSpPr txBox="1"/>
                <p:nvPr/>
              </p:nvSpPr>
              <p:spPr>
                <a:xfrm>
                  <a:off x="2621280" y="5627299"/>
                  <a:ext cx="3354060" cy="8485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𝑘</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nary>
                        <m:r>
                          <a:rPr lang="en-US" b="0" i="1" smtClean="0">
                            <a:latin typeface="Cambria Math" panose="02040503050406030204" pitchFamily="18" charset="0"/>
                          </a:rPr>
                          <m:t>𝑛</m:t>
                        </m:r>
                      </m:oMath>
                    </m:oMathPara>
                  </a14:m>
                  <a:endParaRPr lang="en-US" dirty="0"/>
                </a:p>
              </p:txBody>
            </p:sp>
          </mc:Choice>
          <mc:Fallback xmlns="">
            <p:sp>
              <p:nvSpPr>
                <p:cNvPr id="16" name="TextBox 15">
                  <a:extLst>
                    <a:ext uri="{FF2B5EF4-FFF2-40B4-BE49-F238E27FC236}">
                      <a16:creationId xmlns:a16="http://schemas.microsoft.com/office/drawing/2014/main" id="{2FE7ACD6-F7B3-A3B1-7920-6145B1B4DAB0}"/>
                    </a:ext>
                  </a:extLst>
                </p:cNvPr>
                <p:cNvSpPr txBox="1">
                  <a:spLocks noRot="1" noChangeAspect="1" noMove="1" noResize="1" noEditPoints="1" noAdjustHandles="1" noChangeArrowheads="1" noChangeShapeType="1" noTextEdit="1"/>
                </p:cNvSpPr>
                <p:nvPr/>
              </p:nvSpPr>
              <p:spPr>
                <a:xfrm>
                  <a:off x="2621280" y="5627299"/>
                  <a:ext cx="3354060" cy="848502"/>
                </a:xfrm>
                <a:prstGeom prst="rect">
                  <a:avLst/>
                </a:prstGeom>
                <a:blipFill>
                  <a:blip r:embed="rId6"/>
                  <a:stretch>
                    <a:fillRect l="-21509" t="-95714" b="-145714"/>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019F5AA3-951E-A3EF-D160-9794E1E5F7A4}"/>
                </a:ext>
              </a:extLst>
            </p:cNvPr>
            <p:cNvSpPr/>
            <p:nvPr/>
          </p:nvSpPr>
          <p:spPr>
            <a:xfrm>
              <a:off x="337671" y="5391149"/>
              <a:ext cx="5849768" cy="114776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E72247-2334-BB49-28BE-F611E7D6F938}"/>
                  </a:ext>
                </a:extLst>
              </p:cNvPr>
              <p:cNvSpPr txBox="1"/>
              <p:nvPr/>
            </p:nvSpPr>
            <p:spPr>
              <a:xfrm>
                <a:off x="2417926" y="5519414"/>
                <a:ext cx="8204200" cy="1704928"/>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nary>
                            <m:naryPr>
                              <m:chr m:val="∑"/>
                              <m:ctrlPr>
                                <a:rPr lang="el-GR"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sub>
                            <m:sup>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𝑡𝑖𝑟𝑒</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𝑁</m:t>
                          </m:r>
                        </m:sup>
                        <m:e>
                          <m:r>
                            <a:rPr lang="en-US" b="0" i="1" smtClean="0">
                              <a:latin typeface="Cambria Math" panose="02040503050406030204" pitchFamily="18" charset="0"/>
                              <a:ea typeface="Cambria Math" panose="02040503050406030204" pitchFamily="18" charset="0"/>
                            </a:rPr>
                            <m:t>(</m:t>
                          </m:r>
                        </m:e>
                      </m:nary>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𝑘</m:t>
                          </m:r>
                        </m:e>
                        <m:sub>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e>
                              </m:d>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𝑖</m:t>
                                  </m:r>
                                </m:sub>
                              </m:sSub>
                            </m:e>
                          </m:d>
                        </m:e>
                      </m:d>
                    </m:oMath>
                  </m:oMathPara>
                </a14:m>
                <a:endParaRPr lang="en-US" b="0" dirty="0">
                  <a:ea typeface="Cambria Math" panose="02040503050406030204" pitchFamily="18" charset="0"/>
                </a:endParaRPr>
              </a:p>
              <a:p>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m:t>
                        </m:r>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r>
                          <a:rPr lang="en-US" b="0" i="1" smtClean="0">
                            <a:latin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18" name="TextBox 17">
                <a:extLst>
                  <a:ext uri="{FF2B5EF4-FFF2-40B4-BE49-F238E27FC236}">
                    <a16:creationId xmlns:a16="http://schemas.microsoft.com/office/drawing/2014/main" id="{0DE72247-2334-BB49-28BE-F611E7D6F938}"/>
                  </a:ext>
                </a:extLst>
              </p:cNvPr>
              <p:cNvSpPr txBox="1">
                <a:spLocks noRot="1" noChangeAspect="1" noMove="1" noResize="1" noEditPoints="1" noAdjustHandles="1" noChangeArrowheads="1" noChangeShapeType="1" noTextEdit="1"/>
              </p:cNvSpPr>
              <p:nvPr/>
            </p:nvSpPr>
            <p:spPr>
              <a:xfrm>
                <a:off x="2417926" y="5519414"/>
                <a:ext cx="8204200" cy="1704928"/>
              </a:xfrm>
              <a:prstGeom prst="rect">
                <a:avLst/>
              </a:prstGeom>
              <a:blipFill>
                <a:blip r:embed="rId7"/>
                <a:stretch>
                  <a:fillRect l="-9119" t="-48148" b="-2888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168214F-4A61-B65E-6E3A-50EBFFB0D1DD}"/>
              </a:ext>
            </a:extLst>
          </p:cNvPr>
          <p:cNvSpPr txBox="1"/>
          <p:nvPr/>
        </p:nvSpPr>
        <p:spPr>
          <a:xfrm>
            <a:off x="11582687" y="5743901"/>
            <a:ext cx="442750" cy="369332"/>
          </a:xfrm>
          <a:prstGeom prst="rect">
            <a:avLst/>
          </a:prstGeom>
          <a:noFill/>
        </p:spPr>
        <p:txBody>
          <a:bodyPr wrap="none" rtlCol="0">
            <a:spAutoFit/>
          </a:bodyPr>
          <a:lstStyle/>
          <a:p>
            <a:r>
              <a:rPr lang="en-US" dirty="0"/>
              <a:t>(5)</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C229284-1C2A-7CE0-31E9-144EAD75E18C}"/>
                  </a:ext>
                </a:extLst>
              </p:cNvPr>
              <p:cNvSpPr txBox="1"/>
              <p:nvPr/>
            </p:nvSpPr>
            <p:spPr>
              <a:xfrm>
                <a:off x="144149" y="4787842"/>
                <a:ext cx="12050194" cy="768067"/>
              </a:xfrm>
              <a:prstGeom prst="rect">
                <a:avLst/>
              </a:prstGeom>
              <a:noFill/>
            </p:spPr>
            <p:txBody>
              <a:bodyPr wrap="square" rtlCol="0">
                <a:noAutofit/>
              </a:bodyPr>
              <a:lstStyle/>
              <a:p>
                <a:r>
                  <a:rPr lang="en-US" dirty="0">
                    <a:latin typeface="Cambria Math" panose="02040503050406030204" pitchFamily="18" charset="0"/>
                    <a:ea typeface="Cambria Math" panose="02040503050406030204" pitchFamily="18" charset="0"/>
                  </a:rPr>
                  <a:t>And finally, in the case that the tires are not new at the start of a stint, a starting age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oMath>
                </a14:m>
                <a:r>
                  <a:rPr lang="en-US" dirty="0">
                    <a:latin typeface="Cambria Math" panose="02040503050406030204" pitchFamily="18" charset="0"/>
                    <a:ea typeface="Cambria Math" panose="02040503050406030204" pitchFamily="18" charset="0"/>
                  </a:rPr>
                  <a:t> is introduced.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oMath>
                </a14:m>
                <a:r>
                  <a:rPr lang="en-US" dirty="0">
                    <a:latin typeface="Cambria Math" panose="02040503050406030204" pitchFamily="18" charset="0"/>
                    <a:ea typeface="Cambria Math" panose="02040503050406030204" pitchFamily="18" charset="0"/>
                  </a:rPr>
                  <a:t> is replaced with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oMath>
                </a14:m>
                <a:r>
                  <a:rPr lang="en-US" dirty="0">
                    <a:latin typeface="Cambria Math" panose="02040503050406030204" pitchFamily="18" charset="0"/>
                    <a:ea typeface="Cambria Math" panose="02040503050406030204" pitchFamily="18" charset="0"/>
                  </a:rPr>
                  <a:t> and the offset loss of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sub>
                    </m:sSub>
                  </m:oMath>
                </a14:m>
                <a:r>
                  <a:rPr lang="en-US" dirty="0">
                    <a:latin typeface="Cambria Math" panose="02040503050406030204" pitchFamily="18" charset="0"/>
                    <a:ea typeface="Cambria Math" panose="02040503050406030204" pitchFamily="18" charset="0"/>
                  </a:rPr>
                  <a:t> is subtracted</a:t>
                </a:r>
              </a:p>
            </p:txBody>
          </p:sp>
        </mc:Choice>
        <mc:Fallback xmlns="">
          <p:sp>
            <p:nvSpPr>
              <p:cNvPr id="23" name="TextBox 22">
                <a:extLst>
                  <a:ext uri="{FF2B5EF4-FFF2-40B4-BE49-F238E27FC236}">
                    <a16:creationId xmlns:a16="http://schemas.microsoft.com/office/drawing/2014/main" id="{1C229284-1C2A-7CE0-31E9-144EAD75E18C}"/>
                  </a:ext>
                </a:extLst>
              </p:cNvPr>
              <p:cNvSpPr txBox="1">
                <a:spLocks noRot="1" noChangeAspect="1" noMove="1" noResize="1" noEditPoints="1" noAdjustHandles="1" noChangeArrowheads="1" noChangeShapeType="1" noTextEdit="1"/>
              </p:cNvSpPr>
              <p:nvPr/>
            </p:nvSpPr>
            <p:spPr>
              <a:xfrm>
                <a:off x="144149" y="4787842"/>
                <a:ext cx="12050194" cy="768067"/>
              </a:xfrm>
              <a:prstGeom prst="rect">
                <a:avLst/>
              </a:prstGeom>
              <a:blipFill>
                <a:blip r:embed="rId8"/>
                <a:stretch>
                  <a:fillRect l="-421" t="-3226"/>
                </a:stretch>
              </a:blipFill>
            </p:spPr>
            <p:txBody>
              <a:bodyPr/>
              <a:lstStyle/>
              <a:p>
                <a:r>
                  <a:rPr lang="en-US">
                    <a:noFill/>
                  </a:rPr>
                  <a:t> </a:t>
                </a:r>
              </a:p>
            </p:txBody>
          </p:sp>
        </mc:Fallback>
      </mc:AlternateContent>
    </p:spTree>
    <p:extLst>
      <p:ext uri="{BB962C8B-B14F-4D97-AF65-F5344CB8AC3E}">
        <p14:creationId xmlns:p14="http://schemas.microsoft.com/office/powerpoint/2010/main" val="1107271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05396-31B8-B226-8DD8-830FDC8AF245}"/>
              </a:ext>
            </a:extLst>
          </p:cNvPr>
          <p:cNvSpPr>
            <a:spLocks noGrp="1"/>
          </p:cNvSpPr>
          <p:nvPr>
            <p:ph type="sldNum" sz="quarter" idx="12"/>
          </p:nvPr>
        </p:nvSpPr>
        <p:spPr/>
        <p:txBody>
          <a:bodyPr/>
          <a:lstStyle/>
          <a:p>
            <a:fld id="{48F63A3B-78C7-47BE-AE5E-E10140E04643}" type="slidenum">
              <a:rPr lang="en-US" smtClean="0"/>
              <a:t>26</a:t>
            </a:fld>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1E5FFE2-C912-EB72-E9FD-0A88A814C7D6}"/>
                  </a:ext>
                </a:extLst>
              </p:cNvPr>
              <p:cNvSpPr>
                <a:spLocks noGrp="1"/>
              </p:cNvSpPr>
              <p:nvPr>
                <p:ph idx="1"/>
              </p:nvPr>
            </p:nvSpPr>
            <p:spPr>
              <a:xfrm>
                <a:off x="677487" y="2080357"/>
                <a:ext cx="4013199" cy="87126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type m:val="noBa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𝑚𝑖𝑛</m:t>
                          </m:r>
                        </m:num>
                        <m:den>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𝛼</m:t>
                              </m:r>
                            </m:e>
                            <m:sub>
                              <m:r>
                                <a:rPr lang="en-US" sz="1800" b="0" i="1" smtClean="0">
                                  <a:latin typeface="Cambria Math" panose="02040503050406030204" pitchFamily="18" charset="0"/>
                                  <a:ea typeface="Cambria Math" panose="02040503050406030204" pitchFamily="18" charset="0"/>
                                </a:rPr>
                                <m:t>𝑁</m:t>
                              </m:r>
                            </m:sub>
                          </m:sSub>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     </m:t>
                      </m:r>
                      <m:sSup>
                        <m:sSupPr>
                          <m:ctrlPr>
                            <a:rPr lang="en-US" sz="1800" b="0" i="1" smtClean="0">
                              <a:latin typeface="Cambria Math" panose="02040503050406030204" pitchFamily="18" charset="0"/>
                              <a:ea typeface="Cambria Math" panose="02040503050406030204" pitchFamily="18" charset="0"/>
                            </a:rPr>
                          </m:ctrlPr>
                        </m:sSupPr>
                        <m:e>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𝛼</m:t>
                              </m:r>
                            </m:e>
                          </m:acc>
                        </m:e>
                        <m:sup>
                          <m:r>
                            <a:rPr lang="en-US" sz="1800" b="0" i="1" smtClean="0">
                              <a:latin typeface="Cambria Math" panose="02040503050406030204" pitchFamily="18" charset="0"/>
                              <a:ea typeface="Cambria Math" panose="02040503050406030204" pitchFamily="18" charset="0"/>
                            </a:rPr>
                            <m:t>𝑇</m:t>
                          </m:r>
                        </m:sup>
                      </m:sSup>
                      <m:r>
                        <a:rPr lang="en-US" sz="1800" b="0" i="1" smtClean="0">
                          <a:latin typeface="Cambria Math" panose="02040503050406030204" pitchFamily="18" charset="0"/>
                          <a:ea typeface="Cambria Math" panose="02040503050406030204" pitchFamily="18" charset="0"/>
                        </a:rPr>
                        <m:t>𝐻</m:t>
                      </m:r>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𝛼</m:t>
                          </m:r>
                        </m:e>
                      </m:acc>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𝑓</m:t>
                          </m:r>
                        </m:e>
                        <m:sup>
                          <m:r>
                            <a:rPr lang="en-US" sz="1800" b="0" i="1" smtClean="0">
                              <a:latin typeface="Cambria Math" panose="02040503050406030204" pitchFamily="18" charset="0"/>
                              <a:ea typeface="Cambria Math" panose="02040503050406030204" pitchFamily="18" charset="0"/>
                            </a:rPr>
                            <m:t>𝑇</m:t>
                          </m:r>
                        </m:sup>
                      </m:sSup>
                      <m:acc>
                        <m:accPr>
                          <m:chr m:val="⃗"/>
                          <m:ctrlPr>
                            <a:rPr lang="en-US" sz="1800" b="0" i="1" smtClean="0">
                              <a:latin typeface="Cambria Math" panose="02040503050406030204" pitchFamily="18" charset="0"/>
                              <a:ea typeface="Cambria Math" panose="02040503050406030204" pitchFamily="18" charset="0"/>
                            </a:rPr>
                          </m:ctrlPr>
                        </m:accPr>
                        <m:e>
                          <m:r>
                            <a:rPr lang="en-US" sz="1800" b="0" i="1" smtClean="0">
                              <a:latin typeface="Cambria Math" panose="02040503050406030204" pitchFamily="18" charset="0"/>
                              <a:ea typeface="Cambria Math" panose="02040503050406030204" pitchFamily="18" charset="0"/>
                            </a:rPr>
                            <m:t>𝛼</m:t>
                          </m:r>
                        </m:e>
                      </m:acc>
                    </m:oMath>
                  </m:oMathPara>
                </a14:m>
                <a:endParaRPr lang="en-US" sz="1800" dirty="0"/>
              </a:p>
            </p:txBody>
          </p:sp>
        </mc:Choice>
        <mc:Fallback xmlns="">
          <p:sp>
            <p:nvSpPr>
              <p:cNvPr id="9" name="Content Placeholder 2">
                <a:extLst>
                  <a:ext uri="{FF2B5EF4-FFF2-40B4-BE49-F238E27FC236}">
                    <a16:creationId xmlns:a16="http://schemas.microsoft.com/office/drawing/2014/main" id="{51E5FFE2-C912-EB72-E9FD-0A88A814C7D6}"/>
                  </a:ext>
                </a:extLst>
              </p:cNvPr>
              <p:cNvSpPr>
                <a:spLocks noGrp="1" noRot="1" noChangeAspect="1" noMove="1" noResize="1" noEditPoints="1" noAdjustHandles="1" noChangeArrowheads="1" noChangeShapeType="1" noTextEdit="1"/>
              </p:cNvSpPr>
              <p:nvPr>
                <p:ph idx="1"/>
              </p:nvPr>
            </p:nvSpPr>
            <p:spPr>
              <a:xfrm>
                <a:off x="677487" y="2080357"/>
                <a:ext cx="4013199" cy="871264"/>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FFE2103-C19E-1648-501C-BFEB101BE267}"/>
                  </a:ext>
                </a:extLst>
              </p:cNvPr>
              <p:cNvSpPr txBox="1"/>
              <p:nvPr/>
            </p:nvSpPr>
            <p:spPr>
              <a:xfrm>
                <a:off x="900707" y="2717572"/>
                <a:ext cx="3566758" cy="871264"/>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m:rPr>
                          <m:sty m:val="p"/>
                        </m:rPr>
                        <a:rPr lang="en-US" b="0" i="1" smtClean="0">
                          <a:latin typeface="Cambria Math" panose="02040503050406030204" pitchFamily="18" charset="0"/>
                        </a:rPr>
                        <m:t>S</m:t>
                      </m:r>
                      <m:r>
                        <m:rPr>
                          <m:nor/>
                        </m:rPr>
                        <a:rPr lang="en-US" b="0" i="0" smtClean="0">
                          <a:latin typeface="Cambria Math" panose="02040503050406030204" pitchFamily="18" charset="0"/>
                        </a:rPr>
                        <m:t>ubject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𝑡𝑜𝑡</m:t>
                              </m:r>
                            </m:sub>
                          </m:sSub>
                        </m:e>
                      </m:nary>
                    </m:oMath>
                  </m:oMathPara>
                </a14:m>
                <a:endParaRPr lang="en-US"/>
              </a:p>
            </p:txBody>
          </p:sp>
        </mc:Choice>
        <mc:Fallback xmlns="">
          <p:sp>
            <p:nvSpPr>
              <p:cNvPr id="10" name="TextBox 9">
                <a:extLst>
                  <a:ext uri="{FF2B5EF4-FFF2-40B4-BE49-F238E27FC236}">
                    <a16:creationId xmlns:a16="http://schemas.microsoft.com/office/drawing/2014/main" id="{EFFE2103-C19E-1648-501C-BFEB101BE267}"/>
                  </a:ext>
                </a:extLst>
              </p:cNvPr>
              <p:cNvSpPr txBox="1">
                <a:spLocks noRot="1" noChangeAspect="1" noMove="1" noResize="1" noEditPoints="1" noAdjustHandles="1" noChangeArrowheads="1" noChangeShapeType="1" noTextEdit="1"/>
              </p:cNvSpPr>
              <p:nvPr/>
            </p:nvSpPr>
            <p:spPr>
              <a:xfrm>
                <a:off x="900707" y="2717572"/>
                <a:ext cx="3566758" cy="871264"/>
              </a:xfrm>
              <a:prstGeom prst="rect">
                <a:avLst/>
              </a:prstGeom>
              <a:blipFill>
                <a:blip r:embed="rId3"/>
                <a:stretch>
                  <a:fillRect t="-95652" b="-150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5BE279-A1EB-50F2-8295-A14B4136C5A2}"/>
                  </a:ext>
                </a:extLst>
              </p:cNvPr>
              <p:cNvSpPr txBox="1"/>
              <p:nvPr/>
            </p:nvSpPr>
            <p:spPr>
              <a:xfrm>
                <a:off x="1285864" y="3688597"/>
                <a:ext cx="1123256"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ℕ</m:t>
                          </m:r>
                        </m:e>
                        <m:sup>
                          <m:r>
                            <a:rPr lang="en-US" b="0" i="1" smtClean="0">
                              <a:latin typeface="Cambria Math" panose="02040503050406030204" pitchFamily="18" charset="0"/>
                              <a:ea typeface="Cambria Math" panose="02040503050406030204" pitchFamily="18" charset="0"/>
                            </a:rPr>
                            <m:t>+</m:t>
                          </m:r>
                        </m:sup>
                      </m:sSup>
                    </m:oMath>
                  </m:oMathPara>
                </a14:m>
                <a:endParaRPr lang="en-US"/>
              </a:p>
            </p:txBody>
          </p:sp>
        </mc:Choice>
        <mc:Fallback xmlns="">
          <p:sp>
            <p:nvSpPr>
              <p:cNvPr id="11" name="TextBox 10">
                <a:extLst>
                  <a:ext uri="{FF2B5EF4-FFF2-40B4-BE49-F238E27FC236}">
                    <a16:creationId xmlns:a16="http://schemas.microsoft.com/office/drawing/2014/main" id="{4A5BE279-A1EB-50F2-8295-A14B4136C5A2}"/>
                  </a:ext>
                </a:extLst>
              </p:cNvPr>
              <p:cNvSpPr txBox="1">
                <a:spLocks noRot="1" noChangeAspect="1" noMove="1" noResize="1" noEditPoints="1" noAdjustHandles="1" noChangeArrowheads="1" noChangeShapeType="1" noTextEdit="1"/>
              </p:cNvSpPr>
              <p:nvPr/>
            </p:nvSpPr>
            <p:spPr>
              <a:xfrm>
                <a:off x="1285864" y="3688597"/>
                <a:ext cx="1123256"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9EB341-88EA-A195-E58E-BE0923A1A614}"/>
                  </a:ext>
                </a:extLst>
              </p:cNvPr>
              <p:cNvSpPr txBox="1"/>
              <p:nvPr/>
            </p:nvSpPr>
            <p:spPr>
              <a:xfrm>
                <a:off x="2558523" y="3673352"/>
                <a:ext cx="1908942" cy="369332"/>
              </a:xfrm>
              <a:prstGeom prst="rect">
                <a:avLst/>
              </a:prstGeom>
              <a:noFill/>
            </p:spPr>
            <p:txBody>
              <a:bodyPr wrap="square" rtlCol="0">
                <a:no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𝑁</m:t>
                      </m:r>
                    </m:oMath>
                  </m:oMathPara>
                </a14:m>
                <a:endParaRPr lang="en-US"/>
              </a:p>
            </p:txBody>
          </p:sp>
        </mc:Choice>
        <mc:Fallback xmlns="">
          <p:sp>
            <p:nvSpPr>
              <p:cNvPr id="12" name="TextBox 11">
                <a:extLst>
                  <a:ext uri="{FF2B5EF4-FFF2-40B4-BE49-F238E27FC236}">
                    <a16:creationId xmlns:a16="http://schemas.microsoft.com/office/drawing/2014/main" id="{529EB341-88EA-A195-E58E-BE0923A1A614}"/>
                  </a:ext>
                </a:extLst>
              </p:cNvPr>
              <p:cNvSpPr txBox="1">
                <a:spLocks noRot="1" noChangeAspect="1" noMove="1" noResize="1" noEditPoints="1" noAdjustHandles="1" noChangeArrowheads="1" noChangeShapeType="1" noTextEdit="1"/>
              </p:cNvSpPr>
              <p:nvPr/>
            </p:nvSpPr>
            <p:spPr>
              <a:xfrm>
                <a:off x="2558523" y="3673352"/>
                <a:ext cx="1908942" cy="369332"/>
              </a:xfrm>
              <a:prstGeom prst="rect">
                <a:avLst/>
              </a:prstGeom>
              <a:blipFill>
                <a:blip r:embed="rId5"/>
                <a:stretch>
                  <a:fillRect b="-16667"/>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BB3890B-30A7-0A8D-A3DE-A3A85F021925}"/>
              </a:ext>
            </a:extLst>
          </p:cNvPr>
          <p:cNvSpPr txBox="1"/>
          <p:nvPr/>
        </p:nvSpPr>
        <p:spPr>
          <a:xfrm>
            <a:off x="5312052" y="2783872"/>
            <a:ext cx="442750" cy="369332"/>
          </a:xfrm>
          <a:prstGeom prst="rect">
            <a:avLst/>
          </a:prstGeom>
          <a:noFill/>
        </p:spPr>
        <p:txBody>
          <a:bodyPr wrap="none" rtlCol="0">
            <a:spAutoFit/>
          </a:bodyPr>
          <a:lstStyle/>
          <a:p>
            <a:r>
              <a:rPr lang="en-US"/>
              <a:t>(6)</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39B1937-1A74-9D95-59F3-AC89B92E1381}"/>
                  </a:ext>
                </a:extLst>
              </p:cNvPr>
              <p:cNvSpPr txBox="1"/>
              <p:nvPr/>
            </p:nvSpPr>
            <p:spPr>
              <a:xfrm>
                <a:off x="872836" y="4754358"/>
                <a:ext cx="4473852" cy="122322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 </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1,1</m:t>
                                    </m:r>
                                  </m:sub>
                                </m:sSub>
                              </m:e>
                              <m:e>
                                <m:r>
                                  <a:rPr lang="en-US" b="0" i="1" smtClean="0">
                                    <a:latin typeface="Cambria Math" panose="02040503050406030204" pitchFamily="18" charset="0"/>
                                  </a:rPr>
                                  <m:t>0</m:t>
                                </m:r>
                              </m:e>
                              <m:e>
                                <m:r>
                                  <a:rPr lang="en-US" i="1" smtClean="0">
                                    <a:latin typeface="Cambria Math" panose="02040503050406030204" pitchFamily="18" charset="0"/>
                                  </a:rPr>
                                  <m:t>⋯</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m:rPr>
                                    <m:brk m:alnAt="7"/>
                                  </m:rPr>
                                  <a:rPr lang="en-US" i="1">
                                    <a:latin typeface="Cambria Math" panose="02040503050406030204" pitchFamily="18" charset="0"/>
                                  </a:rPr>
                                  <m:t>0</m:t>
                                </m:r>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r>
                                      <a:rPr lang="en-US" b="0" i="1" smtClean="0">
                                        <a:latin typeface="Cambria Math" panose="02040503050406030204" pitchFamily="18" charset="0"/>
                                      </a:rPr>
                                      <m:t>2</m:t>
                                    </m:r>
                                  </m:sub>
                                </m:sSub>
                              </m:e>
                              <m:e>
                                <m:r>
                                  <a:rPr lang="en-US" i="1">
                                    <a:latin typeface="Cambria Math" panose="02040503050406030204" pitchFamily="18" charset="0"/>
                                  </a:rPr>
                                  <m:t>⋯</m:t>
                                </m:r>
                              </m:e>
                              <m:e>
                                <m:r>
                                  <a:rPr lang="en-US" b="0" i="1" smtClean="0">
                                    <a:latin typeface="Cambria Math" panose="02040503050406030204" pitchFamily="18" charset="0"/>
                                  </a:rPr>
                                  <m:t>0</m:t>
                                </m:r>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smtClean="0">
                                    <a:latin typeface="Cambria Math" panose="02040503050406030204" pitchFamily="18" charset="0"/>
                                  </a:rPr>
                                  <m:t>⋯</m:t>
                                </m:r>
                              </m:e>
                              <m:e>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r>
                                      <a:rPr lang="en-US" b="0" i="1" smtClean="0">
                                        <a:latin typeface="Cambria Math" panose="02040503050406030204" pitchFamily="18" charset="0"/>
                                      </a:rPr>
                                      <m:t>𝑛</m:t>
                                    </m:r>
                                  </m:sub>
                                </m:sSub>
                              </m:e>
                            </m:mr>
                          </m:m>
                        </m:e>
                      </m:d>
                    </m:oMath>
                  </m:oMathPara>
                </a14:m>
                <a:endParaRPr lang="en-US" dirty="0"/>
              </a:p>
            </p:txBody>
          </p:sp>
        </mc:Choice>
        <mc:Fallback xmlns="">
          <p:sp>
            <p:nvSpPr>
              <p:cNvPr id="14" name="TextBox 13">
                <a:extLst>
                  <a:ext uri="{FF2B5EF4-FFF2-40B4-BE49-F238E27FC236}">
                    <a16:creationId xmlns:a16="http://schemas.microsoft.com/office/drawing/2014/main" id="{639B1937-1A74-9D95-59F3-AC89B92E1381}"/>
                  </a:ext>
                </a:extLst>
              </p:cNvPr>
              <p:cNvSpPr txBox="1">
                <a:spLocks noRot="1" noChangeAspect="1" noMove="1" noResize="1" noEditPoints="1" noAdjustHandles="1" noChangeArrowheads="1" noChangeShapeType="1" noTextEdit="1"/>
              </p:cNvSpPr>
              <p:nvPr/>
            </p:nvSpPr>
            <p:spPr>
              <a:xfrm>
                <a:off x="872836" y="4754358"/>
                <a:ext cx="4473852" cy="1223220"/>
              </a:xfrm>
              <a:prstGeom prst="rect">
                <a:avLst/>
              </a:prstGeom>
              <a:blipFill>
                <a:blip r:embed="rId6"/>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C642962-6814-462E-8E4D-DE0F28C684C8}"/>
              </a:ext>
            </a:extLst>
          </p:cNvPr>
          <p:cNvSpPr txBox="1"/>
          <p:nvPr/>
        </p:nvSpPr>
        <p:spPr>
          <a:xfrm>
            <a:off x="5434654" y="5167312"/>
            <a:ext cx="442750" cy="369332"/>
          </a:xfrm>
          <a:prstGeom prst="rect">
            <a:avLst/>
          </a:prstGeom>
          <a:noFill/>
        </p:spPr>
        <p:txBody>
          <a:bodyPr wrap="square" rtlCol="0">
            <a:spAutoFit/>
          </a:bodyPr>
          <a:lstStyle/>
          <a:p>
            <a:r>
              <a:rPr lang="en-US" dirty="0"/>
              <a:t>(7)</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56C6E32-DA2B-84CE-CF22-1A7E385FD72A}"/>
                  </a:ext>
                </a:extLst>
              </p:cNvPr>
              <p:cNvSpPr txBox="1"/>
              <p:nvPr/>
            </p:nvSpPr>
            <p:spPr>
              <a:xfrm>
                <a:off x="6845314" y="4875930"/>
                <a:ext cx="3158557" cy="980076"/>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1,1</m:t>
                                    </m:r>
                                  </m:sub>
                                </m:s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0</m:t>
                                    </m:r>
                                    <m:r>
                                      <a:rPr lang="en-US" b="0" i="1" smtClean="0">
                                        <a:latin typeface="Cambria Math" panose="02040503050406030204" pitchFamily="18" charset="0"/>
                                      </a:rPr>
                                      <m:t>.5+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r>
                                          <a:rPr lang="en-US" b="0" i="1" smtClean="0">
                                            <a:latin typeface="Cambria Math" panose="02040503050406030204" pitchFamily="18" charset="0"/>
                                          </a:rPr>
                                          <m:t>,1</m:t>
                                        </m:r>
                                      </m:sub>
                                    </m:sSub>
                                  </m:e>
                                </m:d>
                                <m:r>
                                  <m:rPr>
                                    <m:brk m:alnAt="7"/>
                                  </m:rP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0,1</m:t>
                                    </m:r>
                                  </m:sub>
                                </m:sSub>
                              </m:e>
                            </m:mr>
                            <m:mr>
                              <m:e>
                                <m:r>
                                  <a:rPr lang="en-US" b="0" i="1" smtClean="0">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r>
                                      <a:rPr lang="en-US" b="0" i="1" smtClean="0">
                                        <a:latin typeface="Cambria Math" panose="02040503050406030204" pitchFamily="18" charset="0"/>
                                      </a:rPr>
                                      <m:t>𝑁</m:t>
                                    </m:r>
                                  </m:sub>
                                </m:sSub>
                                <m:d>
                                  <m:dPr>
                                    <m:ctrlPr>
                                      <a:rPr lang="en-US" i="1">
                                        <a:latin typeface="Cambria Math" panose="02040503050406030204" pitchFamily="18" charset="0"/>
                                      </a:rPr>
                                    </m:ctrlPr>
                                  </m:dPr>
                                  <m:e>
                                    <m:r>
                                      <m:rPr>
                                        <m:brk m:alnAt="7"/>
                                      </m:rPr>
                                      <a:rPr lang="en-US" i="1">
                                        <a:latin typeface="Cambria Math" panose="02040503050406030204" pitchFamily="18" charset="0"/>
                                      </a:rPr>
                                      <m:t>0</m:t>
                                    </m:r>
                                    <m:r>
                                      <a:rPr lang="en-US" i="1">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𝑠</m:t>
                                        </m:r>
                                        <m:r>
                                          <a:rPr lang="en-US" i="1">
                                            <a:latin typeface="Cambria Math" panose="02040503050406030204" pitchFamily="18" charset="0"/>
                                          </a:rPr>
                                          <m:t>,</m:t>
                                        </m:r>
                                        <m:r>
                                          <a:rPr lang="en-US" b="0" i="1" smtClean="0">
                                            <a:latin typeface="Cambria Math" panose="02040503050406030204" pitchFamily="18" charset="0"/>
                                          </a:rPr>
                                          <m:t>𝑁</m:t>
                                        </m:r>
                                      </m:sub>
                                    </m:sSub>
                                  </m:e>
                                </m:d>
                                <m:r>
                                  <m:rPr>
                                    <m:brk m:alnAt="7"/>
                                  </m:rP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0,</m:t>
                                    </m:r>
                                    <m:r>
                                      <a:rPr lang="en-US" b="0" i="1" smtClean="0">
                                        <a:latin typeface="Cambria Math" panose="02040503050406030204" pitchFamily="18" charset="0"/>
                                      </a:rPr>
                                      <m:t>𝑁</m:t>
                                    </m:r>
                                  </m:sub>
                                </m:sSub>
                              </m:e>
                            </m:mr>
                          </m:m>
                        </m:e>
                      </m:d>
                    </m:oMath>
                  </m:oMathPara>
                </a14:m>
                <a:endParaRPr lang="en-US" dirty="0"/>
              </a:p>
            </p:txBody>
          </p:sp>
        </mc:Choice>
        <mc:Fallback xmlns="">
          <p:sp>
            <p:nvSpPr>
              <p:cNvPr id="16" name="TextBox 15">
                <a:extLst>
                  <a:ext uri="{FF2B5EF4-FFF2-40B4-BE49-F238E27FC236}">
                    <a16:creationId xmlns:a16="http://schemas.microsoft.com/office/drawing/2014/main" id="{C56C6E32-DA2B-84CE-CF22-1A7E385FD72A}"/>
                  </a:ext>
                </a:extLst>
              </p:cNvPr>
              <p:cNvSpPr txBox="1">
                <a:spLocks noRot="1" noChangeAspect="1" noMove="1" noResize="1" noEditPoints="1" noAdjustHandles="1" noChangeArrowheads="1" noChangeShapeType="1" noTextEdit="1"/>
              </p:cNvSpPr>
              <p:nvPr/>
            </p:nvSpPr>
            <p:spPr>
              <a:xfrm>
                <a:off x="6845314" y="4875930"/>
                <a:ext cx="3158557" cy="980076"/>
              </a:xfrm>
              <a:prstGeom prst="rect">
                <a:avLst/>
              </a:prstGeom>
              <a:blipFill>
                <a:blip r:embed="rId7"/>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E48AA9BC-1C80-9253-86EE-A62C61AF458A}"/>
              </a:ext>
            </a:extLst>
          </p:cNvPr>
          <p:cNvSpPr txBox="1"/>
          <p:nvPr/>
        </p:nvSpPr>
        <p:spPr>
          <a:xfrm>
            <a:off x="10189878" y="5209384"/>
            <a:ext cx="442750" cy="369332"/>
          </a:xfrm>
          <a:prstGeom prst="rect">
            <a:avLst/>
          </a:prstGeom>
          <a:noFill/>
        </p:spPr>
        <p:txBody>
          <a:bodyPr wrap="none" rtlCol="0">
            <a:spAutoFit/>
          </a:bodyPr>
          <a:lstStyle/>
          <a:p>
            <a:r>
              <a:rPr lang="en-US"/>
              <a:t>(8)</a:t>
            </a:r>
          </a:p>
        </p:txBody>
      </p:sp>
      <p:sp>
        <p:nvSpPr>
          <p:cNvPr id="18" name="Rectangle 17">
            <a:extLst>
              <a:ext uri="{FF2B5EF4-FFF2-40B4-BE49-F238E27FC236}">
                <a16:creationId xmlns:a16="http://schemas.microsoft.com/office/drawing/2014/main" id="{C1028314-27D2-A923-B669-8173283E00D3}"/>
              </a:ext>
            </a:extLst>
          </p:cNvPr>
          <p:cNvSpPr/>
          <p:nvPr/>
        </p:nvSpPr>
        <p:spPr>
          <a:xfrm>
            <a:off x="838200" y="1690688"/>
            <a:ext cx="5488247" cy="25908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08E69FE9-CC31-A193-EDD9-2ACE84BF30BF}"/>
              </a:ext>
            </a:extLst>
          </p:cNvPr>
          <p:cNvSpPr>
            <a:spLocks noGrp="1"/>
          </p:cNvSpPr>
          <p:nvPr>
            <p:ph type="title"/>
          </p:nvPr>
        </p:nvSpPr>
        <p:spPr/>
        <p:txBody>
          <a:bodyPr/>
          <a:lstStyle/>
          <a:p>
            <a:r>
              <a:rPr lang="en-US" dirty="0"/>
              <a:t>Expressed in vector notation</a:t>
            </a:r>
          </a:p>
        </p:txBody>
      </p:sp>
    </p:spTree>
    <p:extLst>
      <p:ext uri="{BB962C8B-B14F-4D97-AF65-F5344CB8AC3E}">
        <p14:creationId xmlns:p14="http://schemas.microsoft.com/office/powerpoint/2010/main" val="1086351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dirty="0"/>
              <a:t>Finding the optimal racing strategy with </a:t>
            </a:r>
            <a:br>
              <a:rPr lang="en-US" dirty="0"/>
            </a:br>
            <a:r>
              <a:rPr lang="en-US" dirty="0"/>
              <a:t>the fastest race time using simulation</a:t>
            </a:r>
          </a:p>
        </p:txBody>
      </p:sp>
      <p:sp>
        <p:nvSpPr>
          <p:cNvPr id="5" name="Slide Number Placeholder 4">
            <a:extLst>
              <a:ext uri="{FF2B5EF4-FFF2-40B4-BE49-F238E27FC236}">
                <a16:creationId xmlns:a16="http://schemas.microsoft.com/office/drawing/2014/main" id="{B737C41A-692B-580C-82D1-113DAEC8E80D}"/>
              </a:ext>
            </a:extLst>
          </p:cNvPr>
          <p:cNvSpPr>
            <a:spLocks noGrp="1"/>
          </p:cNvSpPr>
          <p:nvPr>
            <p:ph type="sldNum" sz="quarter" idx="12"/>
          </p:nvPr>
        </p:nvSpPr>
        <p:spPr/>
        <p:txBody>
          <a:bodyPr/>
          <a:lstStyle/>
          <a:p>
            <a:fld id="{48F63A3B-78C7-47BE-AE5E-E10140E04643}" type="slidenum">
              <a:rPr lang="en-US" smtClean="0"/>
              <a:t>27</a:t>
            </a:fld>
            <a:endParaRPr lang="en-US"/>
          </a:p>
        </p:txBody>
      </p:sp>
      <p:pic>
        <p:nvPicPr>
          <p:cNvPr id="4" name="Picture 2">
            <a:extLst>
              <a:ext uri="{FF2B5EF4-FFF2-40B4-BE49-F238E27FC236}">
                <a16:creationId xmlns:a16="http://schemas.microsoft.com/office/drawing/2014/main" id="{DEC775E7-02A3-90B7-9676-E7C70D8E3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0"/>
            <a:ext cx="5735637" cy="68580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75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19FF4-DC46-1ECB-9007-8648CEF98A33}"/>
              </a:ext>
            </a:extLst>
          </p:cNvPr>
          <p:cNvSpPr>
            <a:spLocks noGrp="1"/>
          </p:cNvSpPr>
          <p:nvPr>
            <p:ph type="title"/>
          </p:nvPr>
        </p:nvSpPr>
        <p:spPr>
          <a:xfrm>
            <a:off x="838200" y="556995"/>
            <a:ext cx="10515600" cy="1133693"/>
          </a:xfrm>
        </p:spPr>
        <p:txBody>
          <a:bodyPr>
            <a:normAutofit/>
          </a:bodyPr>
          <a:lstStyle/>
          <a:p>
            <a:r>
              <a:rPr lang="en-US" sz="5200"/>
              <a:t>Strategy Pipeline</a:t>
            </a:r>
          </a:p>
        </p:txBody>
      </p:sp>
      <p:sp>
        <p:nvSpPr>
          <p:cNvPr id="4" name="Slide Number Placeholder 3">
            <a:extLst>
              <a:ext uri="{FF2B5EF4-FFF2-40B4-BE49-F238E27FC236}">
                <a16:creationId xmlns:a16="http://schemas.microsoft.com/office/drawing/2014/main" id="{C5E903DC-D386-EDC9-D5A5-462EB4AA223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mtClean="0"/>
              <a:pPr>
                <a:spcAft>
                  <a:spcPts val="600"/>
                </a:spcAft>
              </a:pPr>
              <a:t>28</a:t>
            </a:fld>
            <a:endParaRPr lang="en-US"/>
          </a:p>
        </p:txBody>
      </p:sp>
      <p:graphicFrame>
        <p:nvGraphicFramePr>
          <p:cNvPr id="5" name="Content Placeholder 4">
            <a:extLst>
              <a:ext uri="{FF2B5EF4-FFF2-40B4-BE49-F238E27FC236}">
                <a16:creationId xmlns:a16="http://schemas.microsoft.com/office/drawing/2014/main" id="{3FF79D92-FF60-8D7F-9DEC-4A48963C9C58}"/>
              </a:ext>
            </a:extLst>
          </p:cNvPr>
          <p:cNvGraphicFramePr>
            <a:graphicFrameLocks noGrp="1"/>
          </p:cNvGraphicFramePr>
          <p:nvPr>
            <p:ph idx="1"/>
            <p:extLst>
              <p:ext uri="{D42A27DB-BD31-4B8C-83A1-F6EECF244321}">
                <p14:modId xmlns:p14="http://schemas.microsoft.com/office/powerpoint/2010/main" val="3810709342"/>
              </p:ext>
            </p:extLst>
          </p:nvPr>
        </p:nvGraphicFramePr>
        <p:xfrm>
          <a:off x="685800"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4340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52E50-ADBF-572D-DAF8-B2E186D66D94}"/>
              </a:ext>
            </a:extLst>
          </p:cNvPr>
          <p:cNvSpPr>
            <a:spLocks noGrp="1"/>
          </p:cNvSpPr>
          <p:nvPr>
            <p:ph type="title"/>
          </p:nvPr>
        </p:nvSpPr>
        <p:spPr>
          <a:xfrm>
            <a:off x="838200" y="365125"/>
            <a:ext cx="5257800" cy="1325563"/>
          </a:xfrm>
        </p:spPr>
        <p:txBody>
          <a:bodyPr/>
          <a:lstStyle/>
          <a:p>
            <a:r>
              <a:rPr lang="en-US"/>
              <a:t>Optimize Stint Lengths</a:t>
            </a:r>
            <a:endParaRPr lang="en-US" dirty="0"/>
          </a:p>
        </p:txBody>
      </p:sp>
      <p:sp>
        <p:nvSpPr>
          <p:cNvPr id="4" name="Slide Number Placeholder 3">
            <a:extLst>
              <a:ext uri="{FF2B5EF4-FFF2-40B4-BE49-F238E27FC236}">
                <a16:creationId xmlns:a16="http://schemas.microsoft.com/office/drawing/2014/main" id="{99C4FFEB-D98E-580F-0D5D-F7FCEE4C3EC2}"/>
              </a:ext>
            </a:extLst>
          </p:cNvPr>
          <p:cNvSpPr>
            <a:spLocks noGrp="1"/>
          </p:cNvSpPr>
          <p:nvPr>
            <p:ph type="sldNum" sz="quarter" idx="12"/>
          </p:nvPr>
        </p:nvSpPr>
        <p:spPr/>
        <p:txBody>
          <a:bodyPr/>
          <a:lstStyle/>
          <a:p>
            <a:fld id="{48F63A3B-78C7-47BE-AE5E-E10140E04643}" type="slidenum">
              <a:rPr lang="en-US" smtClean="0"/>
              <a:t>29</a:t>
            </a:fld>
            <a:endParaRPr lang="en-US"/>
          </a:p>
        </p:txBody>
      </p:sp>
      <p:sp>
        <p:nvSpPr>
          <p:cNvPr id="8" name="TextBox 7">
            <a:extLst>
              <a:ext uri="{FF2B5EF4-FFF2-40B4-BE49-F238E27FC236}">
                <a16:creationId xmlns:a16="http://schemas.microsoft.com/office/drawing/2014/main" id="{D4D4B04B-EB3D-A361-9008-6D1EB872562F}"/>
              </a:ext>
            </a:extLst>
          </p:cNvPr>
          <p:cNvSpPr txBox="1"/>
          <p:nvPr/>
        </p:nvSpPr>
        <p:spPr>
          <a:xfrm>
            <a:off x="949124" y="2176824"/>
            <a:ext cx="567159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Setup:</a:t>
            </a:r>
          </a:p>
          <a:p>
            <a:pPr marL="742950" lvl="1" indent="-285750">
              <a:buFont typeface="Arial" panose="020B0604020202020204" pitchFamily="34" charset="0"/>
              <a:buChar char="•"/>
            </a:pPr>
            <a:r>
              <a:rPr lang="en-US" dirty="0"/>
              <a:t>Julia/</a:t>
            </a:r>
            <a:r>
              <a:rPr lang="en-US" dirty="0" err="1"/>
              <a:t>JuMP</a:t>
            </a:r>
            <a:r>
              <a:rPr lang="en-US" dirty="0"/>
              <a:t> interface</a:t>
            </a:r>
          </a:p>
          <a:p>
            <a:pPr marL="742950" lvl="1" indent="-285750">
              <a:buFont typeface="Arial" panose="020B0604020202020204" pitchFamily="34" charset="0"/>
              <a:buChar char="•"/>
            </a:pPr>
            <a:r>
              <a:rPr lang="en-US" dirty="0" err="1"/>
              <a:t>Gurobi</a:t>
            </a:r>
            <a:r>
              <a:rPr lang="en-US" dirty="0"/>
              <a:t> Optimizer</a:t>
            </a:r>
          </a:p>
          <a:p>
            <a:pPr marL="742950" lvl="1" indent="-285750">
              <a:buFont typeface="Arial" panose="020B0604020202020204" pitchFamily="34" charset="0"/>
              <a:buChar char="•"/>
            </a:pPr>
            <a:r>
              <a:rPr lang="en-US" dirty="0"/>
              <a:t>Mixed Integer Quadratic Program (MIQP)</a:t>
            </a:r>
          </a:p>
          <a:p>
            <a:pPr marL="285750" indent="-285750">
              <a:buFont typeface="Arial" panose="020B0604020202020204" pitchFamily="34" charset="0"/>
              <a:buChar char="•"/>
            </a:pPr>
            <a:r>
              <a:rPr lang="en-US" dirty="0"/>
              <a:t>Variables:</a:t>
            </a:r>
          </a:p>
          <a:p>
            <a:pPr marL="742950" lvl="1" indent="-285750">
              <a:buFont typeface="Arial" panose="020B0604020202020204" pitchFamily="34" charset="0"/>
              <a:buChar char="•"/>
            </a:pPr>
            <a:r>
              <a:rPr lang="en-US" dirty="0"/>
              <a:t>N = no. stints</a:t>
            </a:r>
          </a:p>
          <a:p>
            <a:pPr marL="285750" indent="-285750">
              <a:buFont typeface="Arial" panose="020B0604020202020204" pitchFamily="34" charset="0"/>
              <a:buChar char="•"/>
            </a:pPr>
            <a:r>
              <a:rPr lang="en-US" dirty="0"/>
              <a:t>Constants:</a:t>
            </a:r>
          </a:p>
          <a:p>
            <a:pPr marL="742950" lvl="1" indent="-285750">
              <a:buFont typeface="Arial" panose="020B0604020202020204" pitchFamily="34" charset="0"/>
              <a:buChar char="•"/>
            </a:pPr>
            <a:r>
              <a:rPr lang="en-US" dirty="0"/>
              <a:t>Tire k0, k1</a:t>
            </a:r>
          </a:p>
          <a:p>
            <a:pPr marL="742950" lvl="1" indent="-285750">
              <a:buFont typeface="Arial" panose="020B0604020202020204" pitchFamily="34" charset="0"/>
              <a:buChar char="•"/>
            </a:pPr>
            <a:r>
              <a:rPr lang="en-US" dirty="0"/>
              <a:t>Tire age</a:t>
            </a:r>
          </a:p>
          <a:p>
            <a:pPr marL="742950" lvl="1" indent="-285750">
              <a:buFont typeface="Arial" panose="020B0604020202020204" pitchFamily="34" charset="0"/>
              <a:buChar char="•"/>
            </a:pPr>
            <a:r>
              <a:rPr lang="en-US" dirty="0"/>
              <a:t>Number of laps remaining</a:t>
            </a:r>
          </a:p>
          <a:p>
            <a:pPr marL="742950" lvl="1" indent="-285750">
              <a:buFont typeface="Arial" panose="020B0604020202020204" pitchFamily="34" charset="0"/>
              <a:buChar char="•"/>
            </a:pPr>
            <a:r>
              <a:rPr lang="en-US" dirty="0"/>
              <a:t>Soft tire life span</a:t>
            </a:r>
          </a:p>
          <a:p>
            <a:pPr marL="742950" lvl="1" indent="-285750">
              <a:buFont typeface="Arial" panose="020B0604020202020204" pitchFamily="34" charset="0"/>
              <a:buChar char="•"/>
            </a:pPr>
            <a:r>
              <a:rPr lang="en-US" dirty="0"/>
              <a:t>Minimum stint length</a:t>
            </a:r>
          </a:p>
          <a:p>
            <a:pPr marL="742950" lvl="1" indent="-285750">
              <a:buFont typeface="Arial" panose="020B0604020202020204" pitchFamily="34" charset="0"/>
              <a:buChar char="•"/>
            </a:pPr>
            <a:endParaRPr lang="en-US" dirty="0"/>
          </a:p>
          <a:p>
            <a:endParaRPr lang="en-US" dirty="0"/>
          </a:p>
        </p:txBody>
      </p:sp>
      <p:pic>
        <p:nvPicPr>
          <p:cNvPr id="16" name="Content Placeholder 15" descr="Text&#10;&#10;Description automatically generated">
            <a:extLst>
              <a:ext uri="{FF2B5EF4-FFF2-40B4-BE49-F238E27FC236}">
                <a16:creationId xmlns:a16="http://schemas.microsoft.com/office/drawing/2014/main" id="{5412F294-E050-84D7-99D9-41B987CB7A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16616" y="0"/>
            <a:ext cx="5275384" cy="6858000"/>
          </a:xfrm>
        </p:spPr>
      </p:pic>
    </p:spTree>
    <p:extLst>
      <p:ext uri="{BB962C8B-B14F-4D97-AF65-F5344CB8AC3E}">
        <p14:creationId xmlns:p14="http://schemas.microsoft.com/office/powerpoint/2010/main" val="586669337"/>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dirty="0"/>
              <a:t>Day One at Ferrari as their newest </a:t>
            </a:r>
            <a:r>
              <a:rPr lang="en-US" i="1" dirty="0"/>
              <a:t>Race Strategy Engineer</a:t>
            </a:r>
          </a:p>
        </p:txBody>
      </p:sp>
      <p:sp>
        <p:nvSpPr>
          <p:cNvPr id="5" name="Slide Number Placeholder 4">
            <a:extLst>
              <a:ext uri="{FF2B5EF4-FFF2-40B4-BE49-F238E27FC236}">
                <a16:creationId xmlns:a16="http://schemas.microsoft.com/office/drawing/2014/main" id="{02395458-857E-5D12-52C3-4944E5707145}"/>
              </a:ext>
            </a:extLst>
          </p:cNvPr>
          <p:cNvSpPr>
            <a:spLocks noGrp="1"/>
          </p:cNvSpPr>
          <p:nvPr>
            <p:ph type="sldNum" sz="quarter" idx="12"/>
          </p:nvPr>
        </p:nvSpPr>
        <p:spPr/>
        <p:txBody>
          <a:bodyPr/>
          <a:lstStyle/>
          <a:p>
            <a:fld id="{48F63A3B-78C7-47BE-AE5E-E10140E04643}" type="slidenum">
              <a:rPr lang="en-US" smtClean="0"/>
              <a:t>3</a:t>
            </a:fld>
            <a:endParaRPr lang="en-US"/>
          </a:p>
        </p:txBody>
      </p:sp>
    </p:spTree>
    <p:extLst>
      <p:ext uri="{BB962C8B-B14F-4D97-AF65-F5344CB8AC3E}">
        <p14:creationId xmlns:p14="http://schemas.microsoft.com/office/powerpoint/2010/main" val="2363192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Text&#10;&#10;Description automatically generated">
            <a:extLst>
              <a:ext uri="{FF2B5EF4-FFF2-40B4-BE49-F238E27FC236}">
                <a16:creationId xmlns:a16="http://schemas.microsoft.com/office/drawing/2014/main" id="{4DD04194-D7DD-4C41-B549-C09CA5757F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35169" y="47680"/>
            <a:ext cx="5818631" cy="6673795"/>
          </a:xfrm>
        </p:spPr>
      </p:pic>
      <p:sp>
        <p:nvSpPr>
          <p:cNvPr id="2" name="Title 1">
            <a:extLst>
              <a:ext uri="{FF2B5EF4-FFF2-40B4-BE49-F238E27FC236}">
                <a16:creationId xmlns:a16="http://schemas.microsoft.com/office/drawing/2014/main" id="{A1544209-C9B6-EF2E-4B0B-69478498A819}"/>
              </a:ext>
            </a:extLst>
          </p:cNvPr>
          <p:cNvSpPr>
            <a:spLocks noGrp="1"/>
          </p:cNvSpPr>
          <p:nvPr>
            <p:ph type="title"/>
          </p:nvPr>
        </p:nvSpPr>
        <p:spPr>
          <a:xfrm>
            <a:off x="452120" y="182245"/>
            <a:ext cx="4028440" cy="1325563"/>
          </a:xfrm>
        </p:spPr>
        <p:txBody>
          <a:bodyPr/>
          <a:lstStyle/>
          <a:p>
            <a:r>
              <a:rPr lang="en-US"/>
              <a:t>MIQP</a:t>
            </a:r>
            <a:r>
              <a:rPr lang="en-US" dirty="0"/>
              <a:t> output</a:t>
            </a:r>
          </a:p>
        </p:txBody>
      </p:sp>
      <p:sp>
        <p:nvSpPr>
          <p:cNvPr id="4" name="Slide Number Placeholder 3">
            <a:extLst>
              <a:ext uri="{FF2B5EF4-FFF2-40B4-BE49-F238E27FC236}">
                <a16:creationId xmlns:a16="http://schemas.microsoft.com/office/drawing/2014/main" id="{78A364C4-284C-F4B1-66F5-D432B73FE13F}"/>
              </a:ext>
            </a:extLst>
          </p:cNvPr>
          <p:cNvSpPr>
            <a:spLocks noGrp="1"/>
          </p:cNvSpPr>
          <p:nvPr>
            <p:ph type="sldNum" sz="quarter" idx="12"/>
          </p:nvPr>
        </p:nvSpPr>
        <p:spPr/>
        <p:txBody>
          <a:bodyPr/>
          <a:lstStyle/>
          <a:p>
            <a:fld id="{48F63A3B-78C7-47BE-AE5E-E10140E04643}" type="slidenum">
              <a:rPr lang="en-US" smtClean="0"/>
              <a:t>30</a:t>
            </a:fld>
            <a:endParaRPr lang="en-US"/>
          </a:p>
        </p:txBody>
      </p:sp>
      <p:pic>
        <p:nvPicPr>
          <p:cNvPr id="5" name="Picture 4" descr="Text&#10;&#10;Description automatically generated">
            <a:extLst>
              <a:ext uri="{FF2B5EF4-FFF2-40B4-BE49-F238E27FC236}">
                <a16:creationId xmlns:a16="http://schemas.microsoft.com/office/drawing/2014/main" id="{FE45DCC1-B452-5C1E-BA85-B3A85F9C5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20" y="2273327"/>
            <a:ext cx="4455195" cy="2222500"/>
          </a:xfrm>
          <a:prstGeom prst="rect">
            <a:avLst/>
          </a:prstGeom>
        </p:spPr>
      </p:pic>
      <p:sp>
        <p:nvSpPr>
          <p:cNvPr id="8" name="TextBox 7">
            <a:extLst>
              <a:ext uri="{FF2B5EF4-FFF2-40B4-BE49-F238E27FC236}">
                <a16:creationId xmlns:a16="http://schemas.microsoft.com/office/drawing/2014/main" id="{BDBCB236-D7C7-8B99-AEFD-4EE68C2CC29E}"/>
              </a:ext>
            </a:extLst>
          </p:cNvPr>
          <p:cNvSpPr txBox="1"/>
          <p:nvPr/>
        </p:nvSpPr>
        <p:spPr>
          <a:xfrm>
            <a:off x="452120" y="4993143"/>
            <a:ext cx="4385496" cy="1200329"/>
          </a:xfrm>
          <a:prstGeom prst="rect">
            <a:avLst/>
          </a:prstGeom>
          <a:noFill/>
        </p:spPr>
        <p:txBody>
          <a:bodyPr wrap="none" rtlCol="0">
            <a:spAutoFit/>
          </a:bodyPr>
          <a:lstStyle/>
          <a:p>
            <a:r>
              <a:rPr lang="en-US"/>
              <a:t>x</a:t>
            </a:r>
            <a:r>
              <a:rPr lang="en-US" baseline="-25000"/>
              <a:t>1</a:t>
            </a:r>
            <a:r>
              <a:rPr lang="en-US"/>
              <a:t> = length of stint of first compound stint</a:t>
            </a:r>
          </a:p>
          <a:p>
            <a:r>
              <a:rPr lang="en-US"/>
              <a:t>x</a:t>
            </a:r>
            <a:r>
              <a:rPr lang="en-US" baseline="-25000"/>
              <a:t>2</a:t>
            </a:r>
            <a:r>
              <a:rPr lang="en-US"/>
              <a:t> = length of stint of second compound stint</a:t>
            </a:r>
          </a:p>
          <a:p>
            <a:r>
              <a:rPr lang="en-US"/>
              <a:t>x</a:t>
            </a:r>
            <a:r>
              <a:rPr lang="en-US" baseline="-25000"/>
              <a:t>3</a:t>
            </a:r>
            <a:r>
              <a:rPr lang="en-US"/>
              <a:t> = length of stint of third compound stint</a:t>
            </a:r>
          </a:p>
          <a:p>
            <a:endParaRPr lang="en-US"/>
          </a:p>
        </p:txBody>
      </p:sp>
      <p:sp>
        <p:nvSpPr>
          <p:cNvPr id="9" name="Rectangle 8">
            <a:extLst>
              <a:ext uri="{FF2B5EF4-FFF2-40B4-BE49-F238E27FC236}">
                <a16:creationId xmlns:a16="http://schemas.microsoft.com/office/drawing/2014/main" id="{C40ADC10-99BE-C656-935F-AA9BA4D6BCA1}"/>
              </a:ext>
            </a:extLst>
          </p:cNvPr>
          <p:cNvSpPr/>
          <p:nvPr/>
        </p:nvSpPr>
        <p:spPr>
          <a:xfrm>
            <a:off x="5535169" y="6400343"/>
            <a:ext cx="3903471" cy="36512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4" name="TextBox 13">
            <a:extLst>
              <a:ext uri="{FF2B5EF4-FFF2-40B4-BE49-F238E27FC236}">
                <a16:creationId xmlns:a16="http://schemas.microsoft.com/office/drawing/2014/main" id="{4ED4D072-E5D4-0CB8-C284-CE185C0312C9}"/>
              </a:ext>
            </a:extLst>
          </p:cNvPr>
          <p:cNvSpPr txBox="1"/>
          <p:nvPr/>
        </p:nvSpPr>
        <p:spPr>
          <a:xfrm>
            <a:off x="452120" y="1903995"/>
            <a:ext cx="2118913" cy="369332"/>
          </a:xfrm>
          <a:prstGeom prst="rect">
            <a:avLst/>
          </a:prstGeom>
          <a:noFill/>
        </p:spPr>
        <p:txBody>
          <a:bodyPr wrap="none" rtlCol="0">
            <a:spAutoFit/>
          </a:bodyPr>
          <a:lstStyle/>
          <a:p>
            <a:r>
              <a:rPr lang="en-US"/>
              <a:t>Optimization Model:</a:t>
            </a:r>
          </a:p>
        </p:txBody>
      </p:sp>
    </p:spTree>
    <p:extLst>
      <p:ext uri="{BB962C8B-B14F-4D97-AF65-F5344CB8AC3E}">
        <p14:creationId xmlns:p14="http://schemas.microsoft.com/office/powerpoint/2010/main" val="808927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9E1E-CB21-FB0F-3E83-CA7AD21E1A80}"/>
              </a:ext>
            </a:extLst>
          </p:cNvPr>
          <p:cNvSpPr>
            <a:spLocks noGrp="1"/>
          </p:cNvSpPr>
          <p:nvPr>
            <p:ph type="title"/>
          </p:nvPr>
        </p:nvSpPr>
        <p:spPr>
          <a:xfrm>
            <a:off x="392853" y="167644"/>
            <a:ext cx="4817534" cy="1325563"/>
          </a:xfrm>
        </p:spPr>
        <p:txBody>
          <a:bodyPr/>
          <a:lstStyle/>
          <a:p>
            <a:r>
              <a:rPr lang="en-US"/>
              <a:t>Race Simulation</a:t>
            </a:r>
          </a:p>
        </p:txBody>
      </p:sp>
      <p:sp>
        <p:nvSpPr>
          <p:cNvPr id="4" name="Slide Number Placeholder 3">
            <a:extLst>
              <a:ext uri="{FF2B5EF4-FFF2-40B4-BE49-F238E27FC236}">
                <a16:creationId xmlns:a16="http://schemas.microsoft.com/office/drawing/2014/main" id="{65C6CB66-F979-7973-17A6-4C28578DCA52}"/>
              </a:ext>
            </a:extLst>
          </p:cNvPr>
          <p:cNvSpPr>
            <a:spLocks noGrp="1"/>
          </p:cNvSpPr>
          <p:nvPr>
            <p:ph type="sldNum" sz="quarter" idx="12"/>
          </p:nvPr>
        </p:nvSpPr>
        <p:spPr/>
        <p:txBody>
          <a:bodyPr/>
          <a:lstStyle/>
          <a:p>
            <a:fld id="{48F63A3B-78C7-47BE-AE5E-E10140E04643}" type="slidenum">
              <a:rPr lang="en-US" smtClean="0"/>
              <a:t>31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C544BA7-518F-9C20-91F9-D9E3BA1B0C6C}"/>
                  </a:ext>
                </a:extLst>
              </p:cNvPr>
              <p:cNvSpPr txBox="1"/>
              <p:nvPr/>
            </p:nvSpPr>
            <p:spPr>
              <a:xfrm>
                <a:off x="321733" y="1526912"/>
                <a:ext cx="4238083" cy="391582"/>
              </a:xfrm>
              <a:prstGeom prst="rect">
                <a:avLst/>
              </a:prstGeom>
              <a:noFill/>
            </p:spPr>
            <p:txBody>
              <a:bodyPr wrap="none" rtlCol="0">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𝑙𝑎𝑝</m:t>
                          </m:r>
                        </m:sub>
                      </m:sSub>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e>
                      </m:d>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𝑏𝑎𝑠𝑒</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𝑡𝑖𝑟𝑒</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𝑓𝑢𝑒𝑙</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𝑡</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𝑝𝑖𝑡𝑙𝑎𝑝</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800" i="1"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80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6C544BA7-518F-9C20-91F9-D9E3BA1B0C6C}"/>
                  </a:ext>
                </a:extLst>
              </p:cNvPr>
              <p:cNvSpPr txBox="1">
                <a:spLocks noRot="1" noChangeAspect="1" noMove="1" noResize="1" noEditPoints="1" noAdjustHandles="1" noChangeArrowheads="1" noChangeShapeType="1" noTextEdit="1"/>
              </p:cNvSpPr>
              <p:nvPr/>
            </p:nvSpPr>
            <p:spPr>
              <a:xfrm>
                <a:off x="321733" y="1526912"/>
                <a:ext cx="4238083" cy="391582"/>
              </a:xfrm>
              <a:prstGeom prst="rect">
                <a:avLst/>
              </a:prstGeom>
              <a:blipFill>
                <a:blip r:embed="rId2"/>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4FC2156-EA2C-F691-D701-D6DBCBC9DA1D}"/>
                  </a:ext>
                </a:extLst>
              </p:cNvPr>
              <p:cNvSpPr txBox="1"/>
              <p:nvPr/>
            </p:nvSpPr>
            <p:spPr>
              <a:xfrm>
                <a:off x="745066" y="2163234"/>
                <a:ext cx="2667000" cy="8712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𝑟𝑎𝑐𝑒𝑡𝑖𝑚𝑒</m:t>
                          </m:r>
                        </m:sub>
                      </m:sSub>
                      <m:r>
                        <a:rPr lang="en-US" sz="1800" b="0" i="1" smtClean="0">
                          <a:latin typeface="Cambria Math" panose="02040503050406030204" pitchFamily="18" charset="0"/>
                        </a:rPr>
                        <m:t>=</m:t>
                      </m:r>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𝑙</m:t>
                          </m:r>
                          <m:r>
                            <a:rPr lang="en-US" sz="1800" b="0" i="1" smtClean="0">
                              <a:latin typeface="Cambria Math" panose="02040503050406030204" pitchFamily="18" charset="0"/>
                            </a:rPr>
                            <m:t>=1</m:t>
                          </m:r>
                        </m:sub>
                        <m:sup>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𝑚𝑎𝑥</m:t>
                              </m:r>
                            </m:sub>
                          </m:sSub>
                        </m:sup>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𝑙𝑎𝑝</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𝑙</m:t>
                              </m:r>
                            </m:e>
                          </m:d>
                        </m:e>
                      </m:nary>
                    </m:oMath>
                  </m:oMathPara>
                </a14:m>
                <a:endParaRPr lang="en-US"/>
              </a:p>
            </p:txBody>
          </p:sp>
        </mc:Choice>
        <mc:Fallback xmlns="">
          <p:sp>
            <p:nvSpPr>
              <p:cNvPr id="8" name="TextBox 7">
                <a:extLst>
                  <a:ext uri="{FF2B5EF4-FFF2-40B4-BE49-F238E27FC236}">
                    <a16:creationId xmlns:a16="http://schemas.microsoft.com/office/drawing/2014/main" id="{F4FC2156-EA2C-F691-D701-D6DBCBC9DA1D}"/>
                  </a:ext>
                </a:extLst>
              </p:cNvPr>
              <p:cNvSpPr txBox="1">
                <a:spLocks noRot="1" noChangeAspect="1" noMove="1" noResize="1" noEditPoints="1" noAdjustHandles="1" noChangeArrowheads="1" noChangeShapeType="1" noTextEdit="1"/>
              </p:cNvSpPr>
              <p:nvPr/>
            </p:nvSpPr>
            <p:spPr>
              <a:xfrm>
                <a:off x="745066" y="2163234"/>
                <a:ext cx="2667000" cy="871201"/>
              </a:xfrm>
              <a:prstGeom prst="rect">
                <a:avLst/>
              </a:prstGeom>
              <a:blipFill>
                <a:blip r:embed="rId3"/>
                <a:stretch>
                  <a:fillRect t="-94286" b="-14857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CB30AC83-7362-4BE7-53DC-A8AD1FE5BCA3}"/>
              </a:ext>
            </a:extLst>
          </p:cNvPr>
          <p:cNvSpPr txBox="1"/>
          <p:nvPr/>
        </p:nvSpPr>
        <p:spPr>
          <a:xfrm>
            <a:off x="628907" y="3247883"/>
            <a:ext cx="3623734" cy="1692771"/>
          </a:xfrm>
          <a:prstGeom prst="rect">
            <a:avLst/>
          </a:prstGeom>
          <a:noFill/>
        </p:spPr>
        <p:txBody>
          <a:bodyPr wrap="square" rtlCol="0">
            <a:spAutoFit/>
          </a:bodyPr>
          <a:lstStyle/>
          <a:p>
            <a:r>
              <a:rPr lang="en-US" sz="1600"/>
              <a:t>The race simulator takes a race strategy: </a:t>
            </a:r>
          </a:p>
          <a:p>
            <a:endParaRPr lang="en-US" sz="1400"/>
          </a:p>
          <a:p>
            <a:r>
              <a:rPr lang="en-US" sz="1400" i="1"/>
              <a:t>[(stint 1 start, tire 1 compound, tire 1 age), </a:t>
            </a:r>
          </a:p>
          <a:p>
            <a:r>
              <a:rPr lang="en-US" sz="1400" i="1"/>
              <a:t>(stint 2 start, tire 2 compound, tire 2 age)]</a:t>
            </a:r>
          </a:p>
          <a:p>
            <a:endParaRPr lang="en-US" sz="1400" i="1"/>
          </a:p>
          <a:p>
            <a:r>
              <a:rPr lang="en-US" sz="1600"/>
              <a:t>And calculates the race time based on the given strategy</a:t>
            </a:r>
          </a:p>
        </p:txBody>
      </p:sp>
      <p:sp>
        <p:nvSpPr>
          <p:cNvPr id="11" name="TextBox 10">
            <a:extLst>
              <a:ext uri="{FF2B5EF4-FFF2-40B4-BE49-F238E27FC236}">
                <a16:creationId xmlns:a16="http://schemas.microsoft.com/office/drawing/2014/main" id="{13446052-57FC-7BEA-D5EC-C4C30C80DF55}"/>
              </a:ext>
            </a:extLst>
          </p:cNvPr>
          <p:cNvSpPr txBox="1"/>
          <p:nvPr/>
        </p:nvSpPr>
        <p:spPr>
          <a:xfrm>
            <a:off x="4699651" y="2663031"/>
            <a:ext cx="3563816" cy="3693319"/>
          </a:xfrm>
          <a:prstGeom prst="rect">
            <a:avLst/>
          </a:prstGeom>
          <a:noFill/>
        </p:spPr>
        <p:txBody>
          <a:bodyPr wrap="square" rtlCol="0">
            <a:spAutoFit/>
          </a:bodyPr>
          <a:lstStyle/>
          <a:p>
            <a:r>
              <a:rPr lang="en-US" u="sng"/>
              <a:t>Input Parameters</a:t>
            </a:r>
          </a:p>
          <a:p>
            <a:pPr marL="285750" indent="-285750">
              <a:buFont typeface="Arial" panose="020B0604020202020204" pitchFamily="34" charset="0"/>
              <a:buChar char="•"/>
            </a:pPr>
            <a:r>
              <a:rPr lang="en-US"/>
              <a:t>Race Strategy</a:t>
            </a:r>
          </a:p>
          <a:p>
            <a:pPr marL="285750" indent="-285750">
              <a:buFont typeface="Arial" panose="020B0604020202020204" pitchFamily="34" charset="0"/>
              <a:buChar char="•"/>
            </a:pPr>
            <a:r>
              <a:rPr lang="en-US"/>
              <a:t>Tire degradation parameters</a:t>
            </a:r>
          </a:p>
          <a:p>
            <a:pPr marL="285750" indent="-285750">
              <a:buFont typeface="Arial" panose="020B0604020202020204" pitchFamily="34" charset="0"/>
              <a:buChar char="•"/>
            </a:pPr>
            <a:r>
              <a:rPr lang="en-US"/>
              <a:t>Base lap time</a:t>
            </a:r>
          </a:p>
          <a:p>
            <a:pPr marL="285750" indent="-285750">
              <a:buFont typeface="Arial" panose="020B0604020202020204" pitchFamily="34" charset="0"/>
              <a:buChar char="•"/>
            </a:pPr>
            <a:r>
              <a:rPr lang="en-US"/>
              <a:t>Total number of laps</a:t>
            </a:r>
          </a:p>
          <a:p>
            <a:pPr marL="285750" indent="-285750">
              <a:buFont typeface="Arial" panose="020B0604020202020204" pitchFamily="34" charset="0"/>
              <a:buChar char="•"/>
            </a:pPr>
            <a:r>
              <a:rPr lang="en-US"/>
              <a:t>Lap time fuel sensitivity</a:t>
            </a:r>
          </a:p>
          <a:p>
            <a:pPr marL="285750" indent="-285750">
              <a:buFont typeface="Arial" panose="020B0604020202020204" pitchFamily="34" charset="0"/>
              <a:buChar char="•"/>
            </a:pPr>
            <a:r>
              <a:rPr lang="en-US"/>
              <a:t>Pit time</a:t>
            </a:r>
          </a:p>
          <a:p>
            <a:pPr marL="285750" indent="-285750">
              <a:buFont typeface="Arial" panose="020B0604020202020204" pitchFamily="34" charset="0"/>
              <a:buChar char="•"/>
            </a:pPr>
            <a:r>
              <a:rPr lang="en-US"/>
              <a:t>Grid position at start</a:t>
            </a:r>
          </a:p>
          <a:p>
            <a:pPr marL="285750" indent="-285750">
              <a:buFont typeface="Arial" panose="020B0604020202020204" pitchFamily="34" charset="0"/>
              <a:buChar char="•"/>
            </a:pPr>
            <a:r>
              <a:rPr lang="en-US"/>
              <a:t>Lap loss time between grid position</a:t>
            </a:r>
          </a:p>
          <a:p>
            <a:pPr marL="285750" indent="-285750">
              <a:buFont typeface="Arial" panose="020B0604020202020204" pitchFamily="34" charset="0"/>
              <a:buChar char="•"/>
            </a:pPr>
            <a:r>
              <a:rPr lang="en-US"/>
              <a:t>Lap loss from standstill</a:t>
            </a:r>
          </a:p>
          <a:p>
            <a:pPr marL="285750" indent="-285750">
              <a:buFont typeface="Arial" panose="020B0604020202020204" pitchFamily="34" charset="0"/>
              <a:buChar char="•"/>
            </a:pPr>
            <a:r>
              <a:rPr lang="en-US"/>
              <a:t>Initial fuel mass</a:t>
            </a:r>
          </a:p>
          <a:p>
            <a:pPr marL="285750" indent="-285750">
              <a:buFont typeface="Arial" panose="020B0604020202020204" pitchFamily="34" charset="0"/>
              <a:buChar char="•"/>
            </a:pPr>
            <a:r>
              <a:rPr lang="en-US"/>
              <a:t>Fuel consumption per lap</a:t>
            </a:r>
          </a:p>
        </p:txBody>
      </p:sp>
      <p:sp>
        <p:nvSpPr>
          <p:cNvPr id="12" name="Right Arrow 11">
            <a:extLst>
              <a:ext uri="{FF2B5EF4-FFF2-40B4-BE49-F238E27FC236}">
                <a16:creationId xmlns:a16="http://schemas.microsoft.com/office/drawing/2014/main" id="{919921B4-AA74-C7BD-D23C-266744B15BAF}"/>
              </a:ext>
            </a:extLst>
          </p:cNvPr>
          <p:cNvSpPr/>
          <p:nvPr/>
        </p:nvSpPr>
        <p:spPr>
          <a:xfrm>
            <a:off x="7789984" y="4170774"/>
            <a:ext cx="1300480" cy="592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D641714-FFF6-280F-5CF9-6DD045BC4F8B}"/>
              </a:ext>
            </a:extLst>
          </p:cNvPr>
          <p:cNvSpPr txBox="1"/>
          <p:nvPr/>
        </p:nvSpPr>
        <p:spPr>
          <a:xfrm>
            <a:off x="9488723" y="4005407"/>
            <a:ext cx="1865077" cy="1077218"/>
          </a:xfrm>
          <a:prstGeom prst="rect">
            <a:avLst/>
          </a:prstGeom>
          <a:noFill/>
        </p:spPr>
        <p:txBody>
          <a:bodyPr wrap="square" rtlCol="0">
            <a:spAutoFit/>
          </a:bodyPr>
          <a:lstStyle/>
          <a:p>
            <a:pPr>
              <a:spcAft>
                <a:spcPts val="600"/>
              </a:spcAft>
            </a:pPr>
            <a:r>
              <a:rPr lang="en-US" u="sng"/>
              <a:t>Output</a:t>
            </a:r>
          </a:p>
          <a:p>
            <a:pPr marL="285750" indent="-285750">
              <a:spcAft>
                <a:spcPts val="600"/>
              </a:spcAft>
              <a:buFont typeface="Arial" panose="020B0604020202020204" pitchFamily="34" charset="0"/>
              <a:buChar char="•"/>
            </a:pPr>
            <a:r>
              <a:rPr lang="en-US"/>
              <a:t>Lap times</a:t>
            </a:r>
          </a:p>
          <a:p>
            <a:pPr marL="285750" indent="-285750">
              <a:buFont typeface="Arial" panose="020B0604020202020204" pitchFamily="34" charset="0"/>
              <a:buChar char="•"/>
            </a:pPr>
            <a:r>
              <a:rPr lang="en-US"/>
              <a:t>Total race time</a:t>
            </a:r>
          </a:p>
        </p:txBody>
      </p:sp>
      <p:pic>
        <p:nvPicPr>
          <p:cNvPr id="17" name="Picture 16">
            <a:extLst>
              <a:ext uri="{FF2B5EF4-FFF2-40B4-BE49-F238E27FC236}">
                <a16:creationId xmlns:a16="http://schemas.microsoft.com/office/drawing/2014/main" id="{EF8D5111-DE70-3CD5-E3DC-7FB24ABD52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7315" y="511968"/>
            <a:ext cx="2959619" cy="2219714"/>
          </a:xfrm>
          <a:prstGeom prst="rect">
            <a:avLst/>
          </a:prstGeom>
        </p:spPr>
      </p:pic>
    </p:spTree>
    <p:extLst>
      <p:ext uri="{BB962C8B-B14F-4D97-AF65-F5344CB8AC3E}">
        <p14:creationId xmlns:p14="http://schemas.microsoft.com/office/powerpoint/2010/main" val="1775676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a:t>Results</a:t>
            </a:r>
            <a:endParaRPr lang="en-US" dirty="0"/>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a:t>What is the optimal strategy?</a:t>
            </a:r>
            <a:endParaRPr lang="en-US" dirty="0"/>
          </a:p>
        </p:txBody>
      </p:sp>
      <p:sp>
        <p:nvSpPr>
          <p:cNvPr id="5" name="Slide Number Placeholder 4">
            <a:extLst>
              <a:ext uri="{FF2B5EF4-FFF2-40B4-BE49-F238E27FC236}">
                <a16:creationId xmlns:a16="http://schemas.microsoft.com/office/drawing/2014/main" id="{CFAE6A59-5AAB-0C37-A14C-9DA186A4FC16}"/>
              </a:ext>
            </a:extLst>
          </p:cNvPr>
          <p:cNvSpPr>
            <a:spLocks noGrp="1"/>
          </p:cNvSpPr>
          <p:nvPr>
            <p:ph type="sldNum" sz="quarter" idx="12"/>
          </p:nvPr>
        </p:nvSpPr>
        <p:spPr/>
        <p:txBody>
          <a:bodyPr/>
          <a:lstStyle/>
          <a:p>
            <a:fld id="{48F63A3B-78C7-47BE-AE5E-E10140E04643}" type="slidenum">
              <a:rPr lang="en-US" smtClean="0"/>
              <a:t>32</a:t>
            </a:fld>
            <a:endParaRPr lang="en-US"/>
          </a:p>
        </p:txBody>
      </p:sp>
      <p:pic>
        <p:nvPicPr>
          <p:cNvPr id="8" name="Picture 7" descr="A person wearing a helmet&#10;&#10;Description automatically generated with low confidence">
            <a:extLst>
              <a:ext uri="{FF2B5EF4-FFF2-40B4-BE49-F238E27FC236}">
                <a16:creationId xmlns:a16="http://schemas.microsoft.com/office/drawing/2014/main" id="{4F7A0307-8F29-AE0B-6838-9D775566F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9019" y="0"/>
            <a:ext cx="6552981" cy="6858000"/>
          </a:xfrm>
          <a:prstGeom prst="rect">
            <a:avLst/>
          </a:prstGeom>
        </p:spPr>
      </p:pic>
    </p:spTree>
    <p:extLst>
      <p:ext uri="{BB962C8B-B14F-4D97-AF65-F5344CB8AC3E}">
        <p14:creationId xmlns:p14="http://schemas.microsoft.com/office/powerpoint/2010/main" val="2367298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white text&#10;&#10;Description automatically generated with medium confidence">
            <a:extLst>
              <a:ext uri="{FF2B5EF4-FFF2-40B4-BE49-F238E27FC236}">
                <a16:creationId xmlns:a16="http://schemas.microsoft.com/office/drawing/2014/main" id="{2982C1E4-96FD-12EB-850B-E05816099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707" y="1616654"/>
            <a:ext cx="6699410" cy="2894145"/>
          </a:xfrm>
          <a:prstGeom prst="rect">
            <a:avLst/>
          </a:prstGeom>
        </p:spPr>
      </p:pic>
      <p:sp>
        <p:nvSpPr>
          <p:cNvPr id="2" name="Title 1">
            <a:extLst>
              <a:ext uri="{FF2B5EF4-FFF2-40B4-BE49-F238E27FC236}">
                <a16:creationId xmlns:a16="http://schemas.microsoft.com/office/drawing/2014/main" id="{703143CE-E6BD-0B0C-6698-DE13040DB864}"/>
              </a:ext>
            </a:extLst>
          </p:cNvPr>
          <p:cNvSpPr>
            <a:spLocks noGrp="1"/>
          </p:cNvSpPr>
          <p:nvPr>
            <p:ph type="title"/>
          </p:nvPr>
        </p:nvSpPr>
        <p:spPr/>
        <p:txBody>
          <a:bodyPr/>
          <a:lstStyle/>
          <a:p>
            <a:r>
              <a:rPr lang="en-US" dirty="0"/>
              <a:t>Optimal racing strategy</a:t>
            </a:r>
          </a:p>
        </p:txBody>
      </p:sp>
      <p:sp>
        <p:nvSpPr>
          <p:cNvPr id="4" name="Slide Number Placeholder 3">
            <a:extLst>
              <a:ext uri="{FF2B5EF4-FFF2-40B4-BE49-F238E27FC236}">
                <a16:creationId xmlns:a16="http://schemas.microsoft.com/office/drawing/2014/main" id="{F22753DD-32B4-49C8-CC89-EE84430AC51A}"/>
              </a:ext>
            </a:extLst>
          </p:cNvPr>
          <p:cNvSpPr>
            <a:spLocks noGrp="1"/>
          </p:cNvSpPr>
          <p:nvPr>
            <p:ph type="sldNum" sz="quarter" idx="12"/>
          </p:nvPr>
        </p:nvSpPr>
        <p:spPr/>
        <p:txBody>
          <a:bodyPr/>
          <a:lstStyle/>
          <a:p>
            <a:fld id="{48F63A3B-78C7-47BE-AE5E-E10140E04643}" type="slidenum">
              <a:rPr lang="en-US" smtClean="0"/>
              <a:t>33</a:t>
            </a:fld>
            <a:endParaRPr lang="en-US"/>
          </a:p>
        </p:txBody>
      </p:sp>
      <p:pic>
        <p:nvPicPr>
          <p:cNvPr id="6" name="Content Placeholder 7" descr="A screenshot of a computer&#10;&#10;Description automatically generated with medium confidence">
            <a:extLst>
              <a:ext uri="{FF2B5EF4-FFF2-40B4-BE49-F238E27FC236}">
                <a16:creationId xmlns:a16="http://schemas.microsoft.com/office/drawing/2014/main" id="{7CF32F47-D286-543C-EE28-E2C12512B70A}"/>
              </a:ext>
            </a:extLst>
          </p:cNvPr>
          <p:cNvPicPr>
            <a:picLocks noChangeAspect="1"/>
          </p:cNvPicPr>
          <p:nvPr/>
        </p:nvPicPr>
        <p:blipFill rotWithShape="1">
          <a:blip r:embed="rId3">
            <a:extLst>
              <a:ext uri="{28A0092B-C50C-407E-A947-70E740481C1C}">
                <a14:useLocalDpi xmlns:a14="http://schemas.microsoft.com/office/drawing/2010/main" val="0"/>
              </a:ext>
            </a:extLst>
          </a:blip>
          <a:srcRect t="13730" b="43090"/>
          <a:stretch/>
        </p:blipFill>
        <p:spPr>
          <a:xfrm>
            <a:off x="1399028" y="4491245"/>
            <a:ext cx="9393943" cy="2281651"/>
          </a:xfrm>
          <a:prstGeom prst="rect">
            <a:avLst/>
          </a:prstGeom>
        </p:spPr>
      </p:pic>
      <p:sp>
        <p:nvSpPr>
          <p:cNvPr id="8" name="Rectangle 7">
            <a:extLst>
              <a:ext uri="{FF2B5EF4-FFF2-40B4-BE49-F238E27FC236}">
                <a16:creationId xmlns:a16="http://schemas.microsoft.com/office/drawing/2014/main" id="{09B05180-FC81-5B66-3B5E-05718579758E}"/>
              </a:ext>
            </a:extLst>
          </p:cNvPr>
          <p:cNvSpPr/>
          <p:nvPr/>
        </p:nvSpPr>
        <p:spPr>
          <a:xfrm>
            <a:off x="1808251" y="5582093"/>
            <a:ext cx="6990584" cy="1496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4E25C3-0244-9C17-E50C-44F4BB6D10BB}"/>
              </a:ext>
            </a:extLst>
          </p:cNvPr>
          <p:cNvSpPr/>
          <p:nvPr/>
        </p:nvSpPr>
        <p:spPr>
          <a:xfrm>
            <a:off x="2600707" y="2371516"/>
            <a:ext cx="6699410" cy="201657"/>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F133E7-1C94-6000-568B-89E17BDCD03B}"/>
              </a:ext>
            </a:extLst>
          </p:cNvPr>
          <p:cNvSpPr/>
          <p:nvPr/>
        </p:nvSpPr>
        <p:spPr>
          <a:xfrm>
            <a:off x="1808251" y="4536079"/>
            <a:ext cx="6990584" cy="100348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1D1579-B85A-3BA3-5B20-12B503353BAC}"/>
              </a:ext>
            </a:extLst>
          </p:cNvPr>
          <p:cNvSpPr/>
          <p:nvPr/>
        </p:nvSpPr>
        <p:spPr>
          <a:xfrm>
            <a:off x="2600707" y="3808422"/>
            <a:ext cx="6699410" cy="21359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F66DEC-8933-3E28-A649-3811895FE319}"/>
              </a:ext>
            </a:extLst>
          </p:cNvPr>
          <p:cNvSpPr/>
          <p:nvPr/>
        </p:nvSpPr>
        <p:spPr>
          <a:xfrm>
            <a:off x="1808251" y="5933556"/>
            <a:ext cx="6990584" cy="410537"/>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824EED-76F6-21A7-C14E-468BB4B1EB6E}"/>
              </a:ext>
            </a:extLst>
          </p:cNvPr>
          <p:cNvSpPr/>
          <p:nvPr/>
        </p:nvSpPr>
        <p:spPr>
          <a:xfrm>
            <a:off x="2600707" y="3325044"/>
            <a:ext cx="6699410" cy="2135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FE4A10E-FB45-35BB-E062-1D925626DFFD}"/>
              </a:ext>
            </a:extLst>
          </p:cNvPr>
          <p:cNvSpPr txBox="1"/>
          <p:nvPr/>
        </p:nvSpPr>
        <p:spPr>
          <a:xfrm>
            <a:off x="164044" y="2274635"/>
            <a:ext cx="1835824" cy="369332"/>
          </a:xfrm>
          <a:prstGeom prst="rect">
            <a:avLst/>
          </a:prstGeom>
          <a:noFill/>
        </p:spPr>
        <p:txBody>
          <a:bodyPr wrap="none" rtlCol="0">
            <a:spAutoFit/>
          </a:bodyPr>
          <a:lstStyle/>
          <a:p>
            <a:r>
              <a:rPr lang="en-US" dirty="0">
                <a:solidFill>
                  <a:schemeClr val="accent4">
                    <a:lumMod val="60000"/>
                    <a:lumOff val="40000"/>
                  </a:schemeClr>
                </a:solidFill>
              </a:rPr>
              <a:t>Pirelli’s Strategy 2</a:t>
            </a:r>
          </a:p>
        </p:txBody>
      </p:sp>
      <p:sp>
        <p:nvSpPr>
          <p:cNvPr id="24" name="TextBox 23">
            <a:extLst>
              <a:ext uri="{FF2B5EF4-FFF2-40B4-BE49-F238E27FC236}">
                <a16:creationId xmlns:a16="http://schemas.microsoft.com/office/drawing/2014/main" id="{88AC310C-C6FA-4522-0A89-DBB0DFF12018}"/>
              </a:ext>
            </a:extLst>
          </p:cNvPr>
          <p:cNvSpPr txBox="1"/>
          <p:nvPr/>
        </p:nvSpPr>
        <p:spPr>
          <a:xfrm>
            <a:off x="201593" y="3240100"/>
            <a:ext cx="1606658" cy="369332"/>
          </a:xfrm>
          <a:prstGeom prst="rect">
            <a:avLst/>
          </a:prstGeom>
          <a:noFill/>
        </p:spPr>
        <p:txBody>
          <a:bodyPr wrap="none" rtlCol="0">
            <a:spAutoFit/>
          </a:bodyPr>
          <a:lstStyle/>
          <a:p>
            <a:r>
              <a:rPr lang="en-US" dirty="0">
                <a:solidFill>
                  <a:srgbClr val="C00000"/>
                </a:solidFill>
              </a:rPr>
              <a:t>Leclerc’s Plan B</a:t>
            </a:r>
          </a:p>
        </p:txBody>
      </p:sp>
      <p:sp>
        <p:nvSpPr>
          <p:cNvPr id="26" name="TextBox 25">
            <a:extLst>
              <a:ext uri="{FF2B5EF4-FFF2-40B4-BE49-F238E27FC236}">
                <a16:creationId xmlns:a16="http://schemas.microsoft.com/office/drawing/2014/main" id="{ADF690A0-B906-5695-1727-9E16DF1A5F8A}"/>
              </a:ext>
            </a:extLst>
          </p:cNvPr>
          <p:cNvSpPr txBox="1"/>
          <p:nvPr/>
        </p:nvSpPr>
        <p:spPr>
          <a:xfrm>
            <a:off x="164044" y="3737944"/>
            <a:ext cx="1835824" cy="369332"/>
          </a:xfrm>
          <a:prstGeom prst="rect">
            <a:avLst/>
          </a:prstGeom>
          <a:noFill/>
        </p:spPr>
        <p:txBody>
          <a:bodyPr wrap="none" rtlCol="0">
            <a:spAutoFit/>
          </a:bodyPr>
          <a:lstStyle/>
          <a:p>
            <a:r>
              <a:rPr lang="en-US" dirty="0">
                <a:solidFill>
                  <a:schemeClr val="accent2">
                    <a:lumMod val="60000"/>
                    <a:lumOff val="40000"/>
                  </a:schemeClr>
                </a:solidFill>
              </a:rPr>
              <a:t>Pirelli’s Strategy 1</a:t>
            </a:r>
          </a:p>
        </p:txBody>
      </p:sp>
    </p:spTree>
    <p:extLst>
      <p:ext uri="{BB962C8B-B14F-4D97-AF65-F5344CB8AC3E}">
        <p14:creationId xmlns:p14="http://schemas.microsoft.com/office/powerpoint/2010/main" val="4111642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103B-D6CF-5E9B-42E4-FC166432C792}"/>
              </a:ext>
            </a:extLst>
          </p:cNvPr>
          <p:cNvSpPr>
            <a:spLocks noGrp="1"/>
          </p:cNvSpPr>
          <p:nvPr>
            <p:ph type="title"/>
          </p:nvPr>
        </p:nvSpPr>
        <p:spPr/>
        <p:txBody>
          <a:bodyPr/>
          <a:lstStyle/>
          <a:p>
            <a:r>
              <a:rPr lang="en-US" dirty="0"/>
              <a:t>Observed tire degradation by Lap 39</a:t>
            </a:r>
          </a:p>
        </p:txBody>
      </p:sp>
      <p:pic>
        <p:nvPicPr>
          <p:cNvPr id="9" name="Content Placeholder 8" descr="Chart&#10;&#10;Description automatically generated">
            <a:extLst>
              <a:ext uri="{FF2B5EF4-FFF2-40B4-BE49-F238E27FC236}">
                <a16:creationId xmlns:a16="http://schemas.microsoft.com/office/drawing/2014/main" id="{F6819250-0A08-D0DC-A9CA-E9B66801A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3130" y="1690688"/>
            <a:ext cx="8373874" cy="4486275"/>
          </a:xfrm>
        </p:spPr>
      </p:pic>
      <p:sp>
        <p:nvSpPr>
          <p:cNvPr id="4" name="Slide Number Placeholder 3">
            <a:extLst>
              <a:ext uri="{FF2B5EF4-FFF2-40B4-BE49-F238E27FC236}">
                <a16:creationId xmlns:a16="http://schemas.microsoft.com/office/drawing/2014/main" id="{197E6870-FF62-0CA5-6927-78D4CE869887}"/>
              </a:ext>
            </a:extLst>
          </p:cNvPr>
          <p:cNvSpPr>
            <a:spLocks noGrp="1"/>
          </p:cNvSpPr>
          <p:nvPr>
            <p:ph type="sldNum" sz="quarter" idx="12"/>
          </p:nvPr>
        </p:nvSpPr>
        <p:spPr/>
        <p:txBody>
          <a:bodyPr/>
          <a:lstStyle/>
          <a:p>
            <a:fld id="{48F63A3B-78C7-47BE-AE5E-E10140E04643}" type="slidenum">
              <a:rPr lang="en-US" smtClean="0"/>
              <a:t>34</a:t>
            </a:fld>
            <a:endParaRPr lang="en-US"/>
          </a:p>
        </p:txBody>
      </p:sp>
    </p:spTree>
    <p:extLst>
      <p:ext uri="{BB962C8B-B14F-4D97-AF65-F5344CB8AC3E}">
        <p14:creationId xmlns:p14="http://schemas.microsoft.com/office/powerpoint/2010/main" val="342404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5B32-1AB9-96A4-6F62-1D7CFAA90970}"/>
              </a:ext>
            </a:extLst>
          </p:cNvPr>
          <p:cNvSpPr>
            <a:spLocks noGrp="1"/>
          </p:cNvSpPr>
          <p:nvPr>
            <p:ph type="title"/>
          </p:nvPr>
        </p:nvSpPr>
        <p:spPr/>
        <p:txBody>
          <a:bodyPr/>
          <a:lstStyle/>
          <a:p>
            <a:r>
              <a:rPr lang="en-US" dirty="0"/>
              <a:t>Planned vs. empirical models</a:t>
            </a:r>
          </a:p>
        </p:txBody>
      </p:sp>
      <p:pic>
        <p:nvPicPr>
          <p:cNvPr id="5" name="Content Placeholder 4" descr="Chart, line chart&#10;&#10;Description automatically generated">
            <a:extLst>
              <a:ext uri="{FF2B5EF4-FFF2-40B4-BE49-F238E27FC236}">
                <a16:creationId xmlns:a16="http://schemas.microsoft.com/office/drawing/2014/main" id="{48F672FD-4242-7BD4-9E38-E422949B7B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27545"/>
            <a:ext cx="12173862" cy="4540733"/>
          </a:xfrm>
        </p:spPr>
      </p:pic>
      <p:sp>
        <p:nvSpPr>
          <p:cNvPr id="4" name="Slide Number Placeholder 3">
            <a:extLst>
              <a:ext uri="{FF2B5EF4-FFF2-40B4-BE49-F238E27FC236}">
                <a16:creationId xmlns:a16="http://schemas.microsoft.com/office/drawing/2014/main" id="{20BDBBD7-C5ED-EF1C-9229-9BE0978EDEDD}"/>
              </a:ext>
            </a:extLst>
          </p:cNvPr>
          <p:cNvSpPr>
            <a:spLocks noGrp="1"/>
          </p:cNvSpPr>
          <p:nvPr>
            <p:ph type="sldNum" sz="quarter" idx="12"/>
          </p:nvPr>
        </p:nvSpPr>
        <p:spPr/>
        <p:txBody>
          <a:bodyPr/>
          <a:lstStyle/>
          <a:p>
            <a:fld id="{48F63A3B-78C7-47BE-AE5E-E10140E04643}" type="slidenum">
              <a:rPr lang="en-US" smtClean="0"/>
              <a:t>35</a:t>
            </a:fld>
            <a:endParaRPr lang="en-US"/>
          </a:p>
        </p:txBody>
      </p:sp>
      <p:cxnSp>
        <p:nvCxnSpPr>
          <p:cNvPr id="8" name="Straight Arrow Connector 7">
            <a:extLst>
              <a:ext uri="{FF2B5EF4-FFF2-40B4-BE49-F238E27FC236}">
                <a16:creationId xmlns:a16="http://schemas.microsoft.com/office/drawing/2014/main" id="{C0151E82-D726-7F3D-79ED-54D60E2331E5}"/>
              </a:ext>
            </a:extLst>
          </p:cNvPr>
          <p:cNvCxnSpPr/>
          <p:nvPr/>
        </p:nvCxnSpPr>
        <p:spPr>
          <a:xfrm>
            <a:off x="1985060" y="3767431"/>
            <a:ext cx="625033" cy="1041722"/>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Donut 8">
            <a:extLst>
              <a:ext uri="{FF2B5EF4-FFF2-40B4-BE49-F238E27FC236}">
                <a16:creationId xmlns:a16="http://schemas.microsoft.com/office/drawing/2014/main" id="{DEFC61A6-3E16-E971-062E-D34B60095E46}"/>
              </a:ext>
            </a:extLst>
          </p:cNvPr>
          <p:cNvSpPr/>
          <p:nvPr/>
        </p:nvSpPr>
        <p:spPr>
          <a:xfrm>
            <a:off x="2586943" y="4809153"/>
            <a:ext cx="312516" cy="289366"/>
          </a:xfrm>
          <a:prstGeom prst="donut">
            <a:avLst>
              <a:gd name="adj" fmla="val 6240"/>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998E9021-06E1-0A9F-1BDC-5CE83B841D80}"/>
              </a:ext>
            </a:extLst>
          </p:cNvPr>
          <p:cNvSpPr txBox="1"/>
          <p:nvPr/>
        </p:nvSpPr>
        <p:spPr>
          <a:xfrm>
            <a:off x="1270295" y="3540859"/>
            <a:ext cx="1629164" cy="276999"/>
          </a:xfrm>
          <a:prstGeom prst="rect">
            <a:avLst/>
          </a:prstGeom>
          <a:noFill/>
        </p:spPr>
        <p:txBody>
          <a:bodyPr wrap="none" rtlCol="0">
            <a:spAutoFit/>
          </a:bodyPr>
          <a:lstStyle/>
          <a:p>
            <a:r>
              <a:rPr lang="en-US" sz="1200" dirty="0">
                <a:solidFill>
                  <a:srgbClr val="C00000"/>
                </a:solidFill>
              </a:rPr>
              <a:t>Soft-medium crossover</a:t>
            </a:r>
          </a:p>
        </p:txBody>
      </p:sp>
      <p:sp>
        <p:nvSpPr>
          <p:cNvPr id="11" name="Donut 10">
            <a:extLst>
              <a:ext uri="{FF2B5EF4-FFF2-40B4-BE49-F238E27FC236}">
                <a16:creationId xmlns:a16="http://schemas.microsoft.com/office/drawing/2014/main" id="{7DAF062B-C689-F063-54CC-28618ABB4D9B}"/>
              </a:ext>
            </a:extLst>
          </p:cNvPr>
          <p:cNvSpPr/>
          <p:nvPr/>
        </p:nvSpPr>
        <p:spPr>
          <a:xfrm>
            <a:off x="7623859" y="4988561"/>
            <a:ext cx="312516" cy="289366"/>
          </a:xfrm>
          <a:prstGeom prst="donut">
            <a:avLst>
              <a:gd name="adj" fmla="val 6240"/>
            </a:avLst>
          </a:prstGeom>
          <a:solidFill>
            <a:srgbClr val="C00000"/>
          </a:solid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 name="Straight Arrow Connector 14">
            <a:extLst>
              <a:ext uri="{FF2B5EF4-FFF2-40B4-BE49-F238E27FC236}">
                <a16:creationId xmlns:a16="http://schemas.microsoft.com/office/drawing/2014/main" id="{4E4F406A-CB3D-35E8-C933-D04687766FA7}"/>
              </a:ext>
            </a:extLst>
          </p:cNvPr>
          <p:cNvCxnSpPr>
            <a:cxnSpLocks/>
          </p:cNvCxnSpPr>
          <p:nvPr/>
        </p:nvCxnSpPr>
        <p:spPr>
          <a:xfrm>
            <a:off x="7442522" y="3930672"/>
            <a:ext cx="331809" cy="1021032"/>
          </a:xfrm>
          <a:prstGeom prst="straightConnector1">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C64A4546-A60F-6217-C7A9-FF11C8E3666F}"/>
              </a:ext>
            </a:extLst>
          </p:cNvPr>
          <p:cNvSpPr txBox="1"/>
          <p:nvPr/>
        </p:nvSpPr>
        <p:spPr>
          <a:xfrm>
            <a:off x="6809277" y="3628931"/>
            <a:ext cx="1629164" cy="276999"/>
          </a:xfrm>
          <a:prstGeom prst="rect">
            <a:avLst/>
          </a:prstGeom>
          <a:noFill/>
        </p:spPr>
        <p:txBody>
          <a:bodyPr wrap="none" rtlCol="0">
            <a:spAutoFit/>
          </a:bodyPr>
          <a:lstStyle/>
          <a:p>
            <a:r>
              <a:rPr lang="en-US" sz="1200" dirty="0">
                <a:solidFill>
                  <a:srgbClr val="C00000"/>
                </a:solidFill>
              </a:rPr>
              <a:t>Soft-medium crossover</a:t>
            </a:r>
          </a:p>
        </p:txBody>
      </p:sp>
      <p:sp>
        <p:nvSpPr>
          <p:cNvPr id="18" name="Donut 17">
            <a:extLst>
              <a:ext uri="{FF2B5EF4-FFF2-40B4-BE49-F238E27FC236}">
                <a16:creationId xmlns:a16="http://schemas.microsoft.com/office/drawing/2014/main" id="{126927E9-0A5B-CC5A-3435-730CABBE06C1}"/>
              </a:ext>
            </a:extLst>
          </p:cNvPr>
          <p:cNvSpPr/>
          <p:nvPr/>
        </p:nvSpPr>
        <p:spPr>
          <a:xfrm>
            <a:off x="3336433" y="4615910"/>
            <a:ext cx="312516" cy="289366"/>
          </a:xfrm>
          <a:prstGeom prst="donut">
            <a:avLst>
              <a:gd name="adj" fmla="val 6240"/>
            </a:avLst>
          </a:prstGeom>
          <a:solidFill>
            <a:srgbClr val="FFFF00"/>
          </a:solid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Arrow Connector 18">
            <a:extLst>
              <a:ext uri="{FF2B5EF4-FFF2-40B4-BE49-F238E27FC236}">
                <a16:creationId xmlns:a16="http://schemas.microsoft.com/office/drawing/2014/main" id="{73EA79E7-CD8D-4003-33CA-5750D0AECE3E}"/>
              </a:ext>
            </a:extLst>
          </p:cNvPr>
          <p:cNvCxnSpPr>
            <a:cxnSpLocks/>
            <a:stCxn id="21" idx="2"/>
          </p:cNvCxnSpPr>
          <p:nvPr/>
        </p:nvCxnSpPr>
        <p:spPr>
          <a:xfrm>
            <a:off x="3135915" y="3317141"/>
            <a:ext cx="302606" cy="1280340"/>
          </a:xfrm>
          <a:prstGeom prst="straightConnector1">
            <a:avLst/>
          </a:prstGeom>
          <a:ln w="9525"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2DC01B6C-0DFF-4700-F77C-2DF6814E4F8B}"/>
              </a:ext>
            </a:extLst>
          </p:cNvPr>
          <p:cNvSpPr txBox="1"/>
          <p:nvPr/>
        </p:nvSpPr>
        <p:spPr>
          <a:xfrm>
            <a:off x="2297576" y="3040142"/>
            <a:ext cx="1676677" cy="276999"/>
          </a:xfrm>
          <a:prstGeom prst="rect">
            <a:avLst/>
          </a:prstGeom>
          <a:noFill/>
        </p:spPr>
        <p:txBody>
          <a:bodyPr wrap="none" rtlCol="0">
            <a:spAutoFit/>
          </a:bodyPr>
          <a:lstStyle/>
          <a:p>
            <a:r>
              <a:rPr lang="en-US" sz="1200" dirty="0">
                <a:solidFill>
                  <a:srgbClr val="FFFF00"/>
                </a:solidFill>
              </a:rPr>
              <a:t>Medium-hard crossover</a:t>
            </a:r>
          </a:p>
        </p:txBody>
      </p:sp>
      <p:sp>
        <p:nvSpPr>
          <p:cNvPr id="25" name="TextBox 24">
            <a:extLst>
              <a:ext uri="{FF2B5EF4-FFF2-40B4-BE49-F238E27FC236}">
                <a16:creationId xmlns:a16="http://schemas.microsoft.com/office/drawing/2014/main" id="{23034520-1D36-DE0C-DE1F-33F8F16E69CC}"/>
              </a:ext>
            </a:extLst>
          </p:cNvPr>
          <p:cNvSpPr txBox="1"/>
          <p:nvPr/>
        </p:nvSpPr>
        <p:spPr>
          <a:xfrm>
            <a:off x="9362954" y="2706722"/>
            <a:ext cx="1676677" cy="276999"/>
          </a:xfrm>
          <a:prstGeom prst="rect">
            <a:avLst/>
          </a:prstGeom>
          <a:noFill/>
        </p:spPr>
        <p:txBody>
          <a:bodyPr wrap="none" rtlCol="0">
            <a:spAutoFit/>
          </a:bodyPr>
          <a:lstStyle/>
          <a:p>
            <a:r>
              <a:rPr lang="en-US" sz="1200" dirty="0">
                <a:solidFill>
                  <a:srgbClr val="FFFF00"/>
                </a:solidFill>
              </a:rPr>
              <a:t>Medium-hard crossover</a:t>
            </a:r>
          </a:p>
        </p:txBody>
      </p:sp>
      <p:sp>
        <p:nvSpPr>
          <p:cNvPr id="26" name="Donut 25">
            <a:extLst>
              <a:ext uri="{FF2B5EF4-FFF2-40B4-BE49-F238E27FC236}">
                <a16:creationId xmlns:a16="http://schemas.microsoft.com/office/drawing/2014/main" id="{0126100E-5383-6B11-269D-F94591AFB7AB}"/>
              </a:ext>
            </a:extLst>
          </p:cNvPr>
          <p:cNvSpPr/>
          <p:nvPr/>
        </p:nvSpPr>
        <p:spPr>
          <a:xfrm>
            <a:off x="11637410" y="3263068"/>
            <a:ext cx="312516" cy="289366"/>
          </a:xfrm>
          <a:prstGeom prst="donut">
            <a:avLst>
              <a:gd name="adj" fmla="val 6240"/>
            </a:avLst>
          </a:prstGeom>
          <a:solidFill>
            <a:srgbClr val="FFFF00"/>
          </a:solidFill>
          <a:ln w="95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Arrow Connector 26">
            <a:extLst>
              <a:ext uri="{FF2B5EF4-FFF2-40B4-BE49-F238E27FC236}">
                <a16:creationId xmlns:a16="http://schemas.microsoft.com/office/drawing/2014/main" id="{A85A11C6-42A0-6CB3-7D7E-50579111F753}"/>
              </a:ext>
            </a:extLst>
          </p:cNvPr>
          <p:cNvCxnSpPr>
            <a:cxnSpLocks/>
            <a:stCxn id="25" idx="2"/>
          </p:cNvCxnSpPr>
          <p:nvPr/>
        </p:nvCxnSpPr>
        <p:spPr>
          <a:xfrm>
            <a:off x="10201293" y="2983721"/>
            <a:ext cx="1366611" cy="333420"/>
          </a:xfrm>
          <a:prstGeom prst="straightConnector1">
            <a:avLst/>
          </a:prstGeom>
          <a:ln w="9525" cap="flat" cmpd="sng" algn="ctr">
            <a:solidFill>
              <a:srgbClr val="FFFF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Left Brace 30">
            <a:extLst>
              <a:ext uri="{FF2B5EF4-FFF2-40B4-BE49-F238E27FC236}">
                <a16:creationId xmlns:a16="http://schemas.microsoft.com/office/drawing/2014/main" id="{C13DCEB8-954E-1FB7-75FB-C87840EA771B}"/>
              </a:ext>
            </a:extLst>
          </p:cNvPr>
          <p:cNvSpPr/>
          <p:nvPr/>
        </p:nvSpPr>
        <p:spPr>
          <a:xfrm>
            <a:off x="6693032" y="4444586"/>
            <a:ext cx="161964" cy="836739"/>
          </a:xfrm>
          <a:prstGeom prst="leftBrac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A8B2940-8B43-C3E5-AF14-99640F6DA666}"/>
              </a:ext>
            </a:extLst>
          </p:cNvPr>
          <p:cNvCxnSpPr>
            <a:cxnSpLocks/>
          </p:cNvCxnSpPr>
          <p:nvPr/>
        </p:nvCxnSpPr>
        <p:spPr>
          <a:xfrm flipV="1">
            <a:off x="5553804" y="4859557"/>
            <a:ext cx="1084393" cy="531219"/>
          </a:xfrm>
          <a:prstGeom prst="straightConnector1">
            <a:avLst/>
          </a:prstGeom>
          <a:ln w="9525" cap="flat" cmpd="sng" algn="ctr">
            <a:solidFill>
              <a:schemeClr val="tx2">
                <a:lumMod val="9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4EA31BB2-89E3-93BF-7B43-85F64F420D08}"/>
              </a:ext>
            </a:extLst>
          </p:cNvPr>
          <p:cNvSpPr txBox="1"/>
          <p:nvPr/>
        </p:nvSpPr>
        <p:spPr>
          <a:xfrm>
            <a:off x="5053186" y="5414028"/>
            <a:ext cx="1151918" cy="461665"/>
          </a:xfrm>
          <a:prstGeom prst="rect">
            <a:avLst/>
          </a:prstGeom>
          <a:noFill/>
        </p:spPr>
        <p:txBody>
          <a:bodyPr wrap="none" rtlCol="0">
            <a:spAutoFit/>
          </a:bodyPr>
          <a:lstStyle/>
          <a:p>
            <a:pPr algn="ctr"/>
            <a:r>
              <a:rPr lang="en-US" sz="1200" dirty="0">
                <a:solidFill>
                  <a:schemeClr val="tx2"/>
                </a:solidFill>
              </a:rPr>
              <a:t>1 second gap in</a:t>
            </a:r>
            <a:br>
              <a:rPr lang="en-US" sz="1200" dirty="0">
                <a:solidFill>
                  <a:schemeClr val="tx2"/>
                </a:solidFill>
              </a:rPr>
            </a:br>
            <a:r>
              <a:rPr lang="en-US" sz="1200" dirty="0">
                <a:solidFill>
                  <a:schemeClr val="tx2"/>
                </a:solidFill>
              </a:rPr>
              <a:t>performance</a:t>
            </a:r>
          </a:p>
        </p:txBody>
      </p:sp>
    </p:spTree>
    <p:extLst>
      <p:ext uri="{BB962C8B-B14F-4D97-AF65-F5344CB8AC3E}">
        <p14:creationId xmlns:p14="http://schemas.microsoft.com/office/powerpoint/2010/main" val="473236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0490B633-CCE9-213B-A0FD-AD76B9DDE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707" y="1605590"/>
            <a:ext cx="6755167" cy="2918232"/>
          </a:xfrm>
          <a:prstGeom prst="rect">
            <a:avLst/>
          </a:prstGeom>
        </p:spPr>
      </p:pic>
      <p:sp>
        <p:nvSpPr>
          <p:cNvPr id="2" name="Title 1">
            <a:extLst>
              <a:ext uri="{FF2B5EF4-FFF2-40B4-BE49-F238E27FC236}">
                <a16:creationId xmlns:a16="http://schemas.microsoft.com/office/drawing/2014/main" id="{703143CE-E6BD-0B0C-6698-DE13040DB864}"/>
              </a:ext>
            </a:extLst>
          </p:cNvPr>
          <p:cNvSpPr>
            <a:spLocks noGrp="1"/>
          </p:cNvSpPr>
          <p:nvPr>
            <p:ph type="title"/>
          </p:nvPr>
        </p:nvSpPr>
        <p:spPr/>
        <p:txBody>
          <a:bodyPr/>
          <a:lstStyle/>
          <a:p>
            <a:r>
              <a:rPr lang="en-US" dirty="0"/>
              <a:t>Optimal strategy with empirical model</a:t>
            </a:r>
          </a:p>
        </p:txBody>
      </p:sp>
      <p:sp>
        <p:nvSpPr>
          <p:cNvPr id="4" name="Slide Number Placeholder 3">
            <a:extLst>
              <a:ext uri="{FF2B5EF4-FFF2-40B4-BE49-F238E27FC236}">
                <a16:creationId xmlns:a16="http://schemas.microsoft.com/office/drawing/2014/main" id="{6A5102D8-ED6F-3593-723C-2BC3364D3571}"/>
              </a:ext>
            </a:extLst>
          </p:cNvPr>
          <p:cNvSpPr>
            <a:spLocks noGrp="1"/>
          </p:cNvSpPr>
          <p:nvPr>
            <p:ph type="sldNum" sz="quarter" idx="12"/>
          </p:nvPr>
        </p:nvSpPr>
        <p:spPr/>
        <p:txBody>
          <a:bodyPr/>
          <a:lstStyle/>
          <a:p>
            <a:fld id="{48F63A3B-78C7-47BE-AE5E-E10140E04643}" type="slidenum">
              <a:rPr lang="en-US" smtClean="0"/>
              <a:t>36</a:t>
            </a:fld>
            <a:endParaRPr lang="en-US"/>
          </a:p>
        </p:txBody>
      </p:sp>
      <p:pic>
        <p:nvPicPr>
          <p:cNvPr id="6" name="Content Placeholder 7" descr="A screenshot of a computer&#10;&#10;Description automatically generated with medium confidence">
            <a:extLst>
              <a:ext uri="{FF2B5EF4-FFF2-40B4-BE49-F238E27FC236}">
                <a16:creationId xmlns:a16="http://schemas.microsoft.com/office/drawing/2014/main" id="{7CF32F47-D286-543C-EE28-E2C12512B70A}"/>
              </a:ext>
            </a:extLst>
          </p:cNvPr>
          <p:cNvPicPr>
            <a:picLocks noChangeAspect="1"/>
          </p:cNvPicPr>
          <p:nvPr/>
        </p:nvPicPr>
        <p:blipFill rotWithShape="1">
          <a:blip r:embed="rId3">
            <a:extLst>
              <a:ext uri="{28A0092B-C50C-407E-A947-70E740481C1C}">
                <a14:useLocalDpi xmlns:a14="http://schemas.microsoft.com/office/drawing/2010/main" val="0"/>
              </a:ext>
            </a:extLst>
          </a:blip>
          <a:srcRect t="13730" b="43090"/>
          <a:stretch/>
        </p:blipFill>
        <p:spPr>
          <a:xfrm>
            <a:off x="1399028" y="4491245"/>
            <a:ext cx="9393943" cy="2281651"/>
          </a:xfrm>
          <a:prstGeom prst="rect">
            <a:avLst/>
          </a:prstGeom>
        </p:spPr>
      </p:pic>
      <p:sp>
        <p:nvSpPr>
          <p:cNvPr id="8" name="Rectangle 7">
            <a:extLst>
              <a:ext uri="{FF2B5EF4-FFF2-40B4-BE49-F238E27FC236}">
                <a16:creationId xmlns:a16="http://schemas.microsoft.com/office/drawing/2014/main" id="{09B05180-FC81-5B66-3B5E-05718579758E}"/>
              </a:ext>
            </a:extLst>
          </p:cNvPr>
          <p:cNvSpPr/>
          <p:nvPr/>
        </p:nvSpPr>
        <p:spPr>
          <a:xfrm>
            <a:off x="1808251" y="5582093"/>
            <a:ext cx="6990584" cy="1496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EF590D-9730-CA17-73C7-5CE496C1118C}"/>
              </a:ext>
            </a:extLst>
          </p:cNvPr>
          <p:cNvSpPr/>
          <p:nvPr/>
        </p:nvSpPr>
        <p:spPr>
          <a:xfrm>
            <a:off x="2600709" y="4061650"/>
            <a:ext cx="6755165" cy="22774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4E25C3-0244-9C17-E50C-44F4BB6D10BB}"/>
              </a:ext>
            </a:extLst>
          </p:cNvPr>
          <p:cNvSpPr/>
          <p:nvPr/>
        </p:nvSpPr>
        <p:spPr>
          <a:xfrm>
            <a:off x="2600707" y="2097412"/>
            <a:ext cx="6755167" cy="22774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F133E7-1C94-6000-568B-89E17BDCD03B}"/>
              </a:ext>
            </a:extLst>
          </p:cNvPr>
          <p:cNvSpPr/>
          <p:nvPr/>
        </p:nvSpPr>
        <p:spPr>
          <a:xfrm>
            <a:off x="1808251" y="4536079"/>
            <a:ext cx="6990584" cy="1003484"/>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A1D1579-B85A-3BA3-5B20-12B503353BAC}"/>
              </a:ext>
            </a:extLst>
          </p:cNvPr>
          <p:cNvSpPr/>
          <p:nvPr/>
        </p:nvSpPr>
        <p:spPr>
          <a:xfrm>
            <a:off x="2600707" y="3555793"/>
            <a:ext cx="6755167" cy="254389"/>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6F66DEC-8933-3E28-A649-3811895FE319}"/>
              </a:ext>
            </a:extLst>
          </p:cNvPr>
          <p:cNvSpPr/>
          <p:nvPr/>
        </p:nvSpPr>
        <p:spPr>
          <a:xfrm>
            <a:off x="1808251" y="5933556"/>
            <a:ext cx="6990584" cy="410537"/>
          </a:xfrm>
          <a:prstGeom prst="rect">
            <a:avLst/>
          </a:prstGeom>
          <a:noFill/>
          <a:ln w="28575">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824EED-76F6-21A7-C14E-468BB4B1EB6E}"/>
              </a:ext>
            </a:extLst>
          </p:cNvPr>
          <p:cNvSpPr/>
          <p:nvPr/>
        </p:nvSpPr>
        <p:spPr>
          <a:xfrm>
            <a:off x="2600707" y="2605750"/>
            <a:ext cx="6755167" cy="1951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EB5E8F0-4AD7-2106-251A-1C29E56CC055}"/>
              </a:ext>
            </a:extLst>
          </p:cNvPr>
          <p:cNvSpPr txBox="1"/>
          <p:nvPr/>
        </p:nvSpPr>
        <p:spPr>
          <a:xfrm>
            <a:off x="481116" y="2034997"/>
            <a:ext cx="1835824" cy="369332"/>
          </a:xfrm>
          <a:prstGeom prst="rect">
            <a:avLst/>
          </a:prstGeom>
          <a:noFill/>
        </p:spPr>
        <p:txBody>
          <a:bodyPr wrap="none" rtlCol="0">
            <a:spAutoFit/>
          </a:bodyPr>
          <a:lstStyle/>
          <a:p>
            <a:r>
              <a:rPr lang="en-US" dirty="0">
                <a:solidFill>
                  <a:schemeClr val="accent2">
                    <a:lumMod val="60000"/>
                    <a:lumOff val="40000"/>
                  </a:schemeClr>
                </a:solidFill>
              </a:rPr>
              <a:t>Pirelli’s Strategy 1</a:t>
            </a:r>
          </a:p>
        </p:txBody>
      </p:sp>
      <p:sp>
        <p:nvSpPr>
          <p:cNvPr id="15" name="TextBox 14">
            <a:extLst>
              <a:ext uri="{FF2B5EF4-FFF2-40B4-BE49-F238E27FC236}">
                <a16:creationId xmlns:a16="http://schemas.microsoft.com/office/drawing/2014/main" id="{C6A8FA10-21A7-1971-2207-B000C04B49DA}"/>
              </a:ext>
            </a:extLst>
          </p:cNvPr>
          <p:cNvSpPr txBox="1"/>
          <p:nvPr/>
        </p:nvSpPr>
        <p:spPr>
          <a:xfrm>
            <a:off x="522474" y="2502378"/>
            <a:ext cx="1606658" cy="369332"/>
          </a:xfrm>
          <a:prstGeom prst="rect">
            <a:avLst/>
          </a:prstGeom>
          <a:noFill/>
        </p:spPr>
        <p:txBody>
          <a:bodyPr wrap="none" rtlCol="0">
            <a:spAutoFit/>
          </a:bodyPr>
          <a:lstStyle/>
          <a:p>
            <a:r>
              <a:rPr lang="en-US" dirty="0">
                <a:solidFill>
                  <a:srgbClr val="C00000"/>
                </a:solidFill>
              </a:rPr>
              <a:t>Leclerc’s Plan B</a:t>
            </a:r>
          </a:p>
        </p:txBody>
      </p:sp>
      <p:sp>
        <p:nvSpPr>
          <p:cNvPr id="16" name="TextBox 15">
            <a:extLst>
              <a:ext uri="{FF2B5EF4-FFF2-40B4-BE49-F238E27FC236}">
                <a16:creationId xmlns:a16="http://schemas.microsoft.com/office/drawing/2014/main" id="{941CB51F-0391-67A9-00B2-B16F259215BD}"/>
              </a:ext>
            </a:extLst>
          </p:cNvPr>
          <p:cNvSpPr txBox="1"/>
          <p:nvPr/>
        </p:nvSpPr>
        <p:spPr>
          <a:xfrm>
            <a:off x="481116" y="3479066"/>
            <a:ext cx="1835824" cy="369332"/>
          </a:xfrm>
          <a:prstGeom prst="rect">
            <a:avLst/>
          </a:prstGeom>
          <a:noFill/>
        </p:spPr>
        <p:txBody>
          <a:bodyPr wrap="none" rtlCol="0">
            <a:spAutoFit/>
          </a:bodyPr>
          <a:lstStyle/>
          <a:p>
            <a:r>
              <a:rPr lang="en-US" dirty="0">
                <a:solidFill>
                  <a:schemeClr val="accent4">
                    <a:lumMod val="60000"/>
                    <a:lumOff val="40000"/>
                  </a:schemeClr>
                </a:solidFill>
              </a:rPr>
              <a:t>Pirelli’s Strategy 2</a:t>
            </a:r>
          </a:p>
        </p:txBody>
      </p:sp>
      <p:sp>
        <p:nvSpPr>
          <p:cNvPr id="17" name="TextBox 16">
            <a:extLst>
              <a:ext uri="{FF2B5EF4-FFF2-40B4-BE49-F238E27FC236}">
                <a16:creationId xmlns:a16="http://schemas.microsoft.com/office/drawing/2014/main" id="{62FDBE15-4762-37CB-0D52-7E0DE2FFAD8B}"/>
              </a:ext>
            </a:extLst>
          </p:cNvPr>
          <p:cNvSpPr txBox="1"/>
          <p:nvPr/>
        </p:nvSpPr>
        <p:spPr>
          <a:xfrm>
            <a:off x="522474" y="3985155"/>
            <a:ext cx="1606658" cy="369332"/>
          </a:xfrm>
          <a:prstGeom prst="rect">
            <a:avLst/>
          </a:prstGeom>
          <a:noFill/>
        </p:spPr>
        <p:txBody>
          <a:bodyPr wrap="none" rtlCol="0">
            <a:spAutoFit/>
          </a:bodyPr>
          <a:lstStyle/>
          <a:p>
            <a:r>
              <a:rPr lang="en-US" dirty="0">
                <a:solidFill>
                  <a:srgbClr val="C00000"/>
                </a:solidFill>
              </a:rPr>
              <a:t>Leclerc’s Plan C</a:t>
            </a:r>
          </a:p>
        </p:txBody>
      </p:sp>
    </p:spTree>
    <p:extLst>
      <p:ext uri="{BB962C8B-B14F-4D97-AF65-F5344CB8AC3E}">
        <p14:creationId xmlns:p14="http://schemas.microsoft.com/office/powerpoint/2010/main" val="2414597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ainz reveals mantra he repeats on difficult days at Ferrari | RacingNews365">
            <a:extLst>
              <a:ext uri="{FF2B5EF4-FFF2-40B4-BE49-F238E27FC236}">
                <a16:creationId xmlns:a16="http://schemas.microsoft.com/office/drawing/2014/main" id="{263A688B-F84A-2C0F-48E6-96F7CEC69857}"/>
              </a:ext>
            </a:extLst>
          </p:cNvPr>
          <p:cNvPicPr>
            <a:picLocks noChangeAspect="1" noChangeArrowheads="1"/>
          </p:cNvPicPr>
          <p:nvPr/>
        </p:nvPicPr>
        <p:blipFill rotWithShape="1">
          <a:blip r:embed="rId2">
            <a:alphaModFix amt="94000"/>
            <a:extLst>
              <a:ext uri="{BEBA8EAE-BF5A-486C-A8C5-ECC9F3942E4B}">
                <a14:imgProps xmlns:a14="http://schemas.microsoft.com/office/drawing/2010/main">
                  <a14:imgLayer r:embed="rId3">
                    <a14:imgEffect>
                      <a14:backgroundRemoval t="10000" b="90000" l="28587" r="92036"/>
                    </a14:imgEffect>
                  </a14:imgLayer>
                </a14:imgProps>
              </a:ext>
              <a:ext uri="{28A0092B-C50C-407E-A947-70E740481C1C}">
                <a14:useLocalDpi xmlns:a14="http://schemas.microsoft.com/office/drawing/2010/main" val="0"/>
              </a:ext>
            </a:extLst>
          </a:blip>
          <a:srcRect l="20656" r="33"/>
          <a:stretch/>
        </p:blipFill>
        <p:spPr bwMode="auto">
          <a:xfrm>
            <a:off x="4660389" y="993768"/>
            <a:ext cx="9103251" cy="6456289"/>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7FBC5E-5A44-DEC8-B667-F651349FE379}"/>
              </a:ext>
            </a:extLst>
          </p:cNvPr>
          <p:cNvSpPr>
            <a:spLocks noGrp="1"/>
          </p:cNvSpPr>
          <p:nvPr>
            <p:ph type="title"/>
          </p:nvPr>
        </p:nvSpPr>
        <p:spPr>
          <a:xfrm>
            <a:off x="838200" y="365125"/>
            <a:ext cx="3822189" cy="1899912"/>
          </a:xfrm>
        </p:spPr>
        <p:txBody>
          <a:bodyPr>
            <a:normAutofit/>
          </a:bodyPr>
          <a:lstStyle/>
          <a:p>
            <a:r>
              <a:rPr lang="en-US" sz="4000"/>
              <a:t>Takeaways</a:t>
            </a:r>
          </a:p>
        </p:txBody>
      </p:sp>
      <p:sp>
        <p:nvSpPr>
          <p:cNvPr id="3" name="Content Placeholder 2">
            <a:extLst>
              <a:ext uri="{FF2B5EF4-FFF2-40B4-BE49-F238E27FC236}">
                <a16:creationId xmlns:a16="http://schemas.microsoft.com/office/drawing/2014/main" id="{627A0B42-3097-754F-44AD-4DC80B06D841}"/>
              </a:ext>
            </a:extLst>
          </p:cNvPr>
          <p:cNvSpPr>
            <a:spLocks noGrp="1"/>
          </p:cNvSpPr>
          <p:nvPr>
            <p:ph idx="1"/>
          </p:nvPr>
        </p:nvSpPr>
        <p:spPr>
          <a:xfrm>
            <a:off x="937352" y="2121470"/>
            <a:ext cx="5838022" cy="3742762"/>
          </a:xfrm>
        </p:spPr>
        <p:txBody>
          <a:bodyPr>
            <a:normAutofit/>
          </a:bodyPr>
          <a:lstStyle/>
          <a:p>
            <a:r>
              <a:rPr lang="en-US" sz="2000" dirty="0"/>
              <a:t>Fastest car isn’t enough to be the fastest</a:t>
            </a:r>
          </a:p>
          <a:p>
            <a:r>
              <a:rPr lang="en-US" sz="2000" dirty="0"/>
              <a:t>Racing often comes down to tire strategy</a:t>
            </a:r>
          </a:p>
          <a:p>
            <a:r>
              <a:rPr lang="en-US" sz="2000" dirty="0"/>
              <a:t>Important to keep models up-to-date</a:t>
            </a:r>
          </a:p>
        </p:txBody>
      </p:sp>
      <p:sp>
        <p:nvSpPr>
          <p:cNvPr id="4" name="Slide Number Placeholder 3">
            <a:extLst>
              <a:ext uri="{FF2B5EF4-FFF2-40B4-BE49-F238E27FC236}">
                <a16:creationId xmlns:a16="http://schemas.microsoft.com/office/drawing/2014/main" id="{D0BF733F-4D26-C5F5-2EB0-CA4A312C2789}"/>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rgbClr val="FFFFFF"/>
                </a:solidFill>
              </a:rPr>
              <a:pPr>
                <a:spcAft>
                  <a:spcPts val="600"/>
                </a:spcAft>
              </a:pPr>
              <a:t>37</a:t>
            </a:fld>
            <a:endParaRPr lang="en-US">
              <a:solidFill>
                <a:srgbClr val="FFFFFF"/>
              </a:solidFill>
            </a:endParaRPr>
          </a:p>
        </p:txBody>
      </p:sp>
    </p:spTree>
    <p:extLst>
      <p:ext uri="{BB962C8B-B14F-4D97-AF65-F5344CB8AC3E}">
        <p14:creationId xmlns:p14="http://schemas.microsoft.com/office/powerpoint/2010/main" val="1192622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10A25-0ACD-C54E-F50A-5B9348E477F7}"/>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C7391B02-8F04-A597-1DE1-BA8B8ACC7851}"/>
              </a:ext>
            </a:extLst>
          </p:cNvPr>
          <p:cNvSpPr>
            <a:spLocks noGrp="1"/>
          </p:cNvSpPr>
          <p:nvPr>
            <p:ph type="body" idx="1"/>
          </p:nvPr>
        </p:nvSpPr>
        <p:spPr/>
        <p:txBody>
          <a:bodyPr/>
          <a:lstStyle/>
          <a:p>
            <a:r>
              <a:rPr lang="en-US" dirty="0"/>
              <a:t>Limitations and improvements for optimization</a:t>
            </a:r>
          </a:p>
        </p:txBody>
      </p:sp>
      <p:sp>
        <p:nvSpPr>
          <p:cNvPr id="5" name="Slide Number Placeholder 4">
            <a:extLst>
              <a:ext uri="{FF2B5EF4-FFF2-40B4-BE49-F238E27FC236}">
                <a16:creationId xmlns:a16="http://schemas.microsoft.com/office/drawing/2014/main" id="{EA924067-0103-044C-9D4A-5C57B885DD57}"/>
              </a:ext>
            </a:extLst>
          </p:cNvPr>
          <p:cNvSpPr>
            <a:spLocks noGrp="1"/>
          </p:cNvSpPr>
          <p:nvPr>
            <p:ph type="sldNum" sz="quarter" idx="12"/>
          </p:nvPr>
        </p:nvSpPr>
        <p:spPr/>
        <p:txBody>
          <a:bodyPr/>
          <a:lstStyle/>
          <a:p>
            <a:fld id="{48F63A3B-78C7-47BE-AE5E-E10140E04643}" type="slidenum">
              <a:rPr lang="en-US" smtClean="0"/>
              <a:t>38</a:t>
            </a:fld>
            <a:endParaRPr lang="en-US"/>
          </a:p>
        </p:txBody>
      </p:sp>
    </p:spTree>
    <p:extLst>
      <p:ext uri="{BB962C8B-B14F-4D97-AF65-F5344CB8AC3E}">
        <p14:creationId xmlns:p14="http://schemas.microsoft.com/office/powerpoint/2010/main" val="27511952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49BE-FB59-1F6A-31F5-AB7D1EB3D32C}"/>
              </a:ext>
            </a:extLst>
          </p:cNvPr>
          <p:cNvSpPr>
            <a:spLocks noGrp="1"/>
          </p:cNvSpPr>
          <p:nvPr>
            <p:ph type="title"/>
          </p:nvPr>
        </p:nvSpPr>
        <p:spPr/>
        <p:txBody>
          <a:bodyPr/>
          <a:lstStyle/>
          <a:p>
            <a:r>
              <a:rPr lang="en-US" dirty="0"/>
              <a:t>Tire degradation for entire race</a:t>
            </a:r>
          </a:p>
        </p:txBody>
      </p:sp>
      <p:sp>
        <p:nvSpPr>
          <p:cNvPr id="4" name="Slide Number Placeholder 3">
            <a:extLst>
              <a:ext uri="{FF2B5EF4-FFF2-40B4-BE49-F238E27FC236}">
                <a16:creationId xmlns:a16="http://schemas.microsoft.com/office/drawing/2014/main" id="{6074AF9E-D494-1C9C-EB5F-806927C8426D}"/>
              </a:ext>
            </a:extLst>
          </p:cNvPr>
          <p:cNvSpPr>
            <a:spLocks noGrp="1"/>
          </p:cNvSpPr>
          <p:nvPr>
            <p:ph type="sldNum" sz="quarter" idx="12"/>
          </p:nvPr>
        </p:nvSpPr>
        <p:spPr/>
        <p:txBody>
          <a:bodyPr/>
          <a:lstStyle/>
          <a:p>
            <a:fld id="{48F63A3B-78C7-47BE-AE5E-E10140E04643}" type="slidenum">
              <a:rPr lang="en-US" smtClean="0"/>
              <a:t>39</a:t>
            </a:fld>
            <a:endParaRPr lang="en-US"/>
          </a:p>
        </p:txBody>
      </p:sp>
      <p:pic>
        <p:nvPicPr>
          <p:cNvPr id="10" name="Content Placeholder 9" descr="Graphical user interface, chart&#10;&#10;Description automatically generated">
            <a:extLst>
              <a:ext uri="{FF2B5EF4-FFF2-40B4-BE49-F238E27FC236}">
                <a16:creationId xmlns:a16="http://schemas.microsoft.com/office/drawing/2014/main" id="{D61ED5FD-52CF-2DAC-96B3-3871845B1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1792" y="1690688"/>
            <a:ext cx="8588415" cy="4603176"/>
          </a:xfrm>
        </p:spPr>
      </p:pic>
    </p:spTree>
    <p:extLst>
      <p:ext uri="{BB962C8B-B14F-4D97-AF65-F5344CB8AC3E}">
        <p14:creationId xmlns:p14="http://schemas.microsoft.com/office/powerpoint/2010/main" val="2122062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4972-D7D7-4A71-F42F-1CF8DCDE1C65}"/>
              </a:ext>
            </a:extLst>
          </p:cNvPr>
          <p:cNvSpPr>
            <a:spLocks noGrp="1"/>
          </p:cNvSpPr>
          <p:nvPr>
            <p:ph type="title"/>
          </p:nvPr>
        </p:nvSpPr>
        <p:spPr>
          <a:xfrm>
            <a:off x="660838" y="271035"/>
            <a:ext cx="10870324" cy="1351838"/>
          </a:xfrm>
        </p:spPr>
        <p:txBody>
          <a:bodyPr/>
          <a:lstStyle/>
          <a:p>
            <a:r>
              <a:rPr lang="en-US" dirty="0">
                <a:cs typeface="Calibri Light"/>
              </a:rPr>
              <a:t>In 2022, the Ferrari was the fastest – however…</a:t>
            </a:r>
            <a:endParaRPr lang="en-US" dirty="0"/>
          </a:p>
        </p:txBody>
      </p:sp>
      <p:sp>
        <p:nvSpPr>
          <p:cNvPr id="4" name="Slide Number Placeholder 3">
            <a:extLst>
              <a:ext uri="{FF2B5EF4-FFF2-40B4-BE49-F238E27FC236}">
                <a16:creationId xmlns:a16="http://schemas.microsoft.com/office/drawing/2014/main" id="{A7A9B93C-9EBF-1713-131B-8FB2DD9D9A29}"/>
              </a:ext>
            </a:extLst>
          </p:cNvPr>
          <p:cNvSpPr>
            <a:spLocks noGrp="1"/>
          </p:cNvSpPr>
          <p:nvPr>
            <p:ph type="sldNum" sz="quarter" idx="12"/>
          </p:nvPr>
        </p:nvSpPr>
        <p:spPr/>
        <p:txBody>
          <a:bodyPr/>
          <a:lstStyle/>
          <a:p>
            <a:fld id="{48F63A3B-78C7-47BE-AE5E-E10140E04643}" type="slidenum">
              <a:rPr lang="en-US" smtClean="0"/>
              <a:t>4</a:t>
            </a:fld>
            <a:endParaRPr lang="en-US"/>
          </a:p>
        </p:txBody>
      </p:sp>
      <p:graphicFrame>
        <p:nvGraphicFramePr>
          <p:cNvPr id="5" name="Table 5">
            <a:extLst>
              <a:ext uri="{FF2B5EF4-FFF2-40B4-BE49-F238E27FC236}">
                <a16:creationId xmlns:a16="http://schemas.microsoft.com/office/drawing/2014/main" id="{853E8185-B8B6-031F-DF05-1D66803BADC6}"/>
              </a:ext>
            </a:extLst>
          </p:cNvPr>
          <p:cNvGraphicFramePr>
            <a:graphicFrameLocks noGrp="1"/>
          </p:cNvGraphicFramePr>
          <p:nvPr>
            <p:extLst>
              <p:ext uri="{D42A27DB-BD31-4B8C-83A1-F6EECF244321}">
                <p14:modId xmlns:p14="http://schemas.microsoft.com/office/powerpoint/2010/main" val="2999185117"/>
              </p:ext>
            </p:extLst>
          </p:nvPr>
        </p:nvGraphicFramePr>
        <p:xfrm>
          <a:off x="3613036" y="1585949"/>
          <a:ext cx="6574308" cy="1016000"/>
        </p:xfrm>
        <a:graphic>
          <a:graphicData uri="http://schemas.openxmlformats.org/drawingml/2006/table">
            <a:tbl>
              <a:tblPr firstRow="1" bandRow="1">
                <a:effectLst/>
                <a:tableStyleId>{8EC20E35-A176-4012-BC5E-935CFFF8708E}</a:tableStyleId>
              </a:tblPr>
              <a:tblGrid>
                <a:gridCol w="505716">
                  <a:extLst>
                    <a:ext uri="{9D8B030D-6E8A-4147-A177-3AD203B41FA5}">
                      <a16:colId xmlns:a16="http://schemas.microsoft.com/office/drawing/2014/main" val="2547779900"/>
                    </a:ext>
                  </a:extLst>
                </a:gridCol>
                <a:gridCol w="505716">
                  <a:extLst>
                    <a:ext uri="{9D8B030D-6E8A-4147-A177-3AD203B41FA5}">
                      <a16:colId xmlns:a16="http://schemas.microsoft.com/office/drawing/2014/main" val="3365606239"/>
                    </a:ext>
                  </a:extLst>
                </a:gridCol>
                <a:gridCol w="505716">
                  <a:extLst>
                    <a:ext uri="{9D8B030D-6E8A-4147-A177-3AD203B41FA5}">
                      <a16:colId xmlns:a16="http://schemas.microsoft.com/office/drawing/2014/main" val="1791918067"/>
                    </a:ext>
                  </a:extLst>
                </a:gridCol>
                <a:gridCol w="505716">
                  <a:extLst>
                    <a:ext uri="{9D8B030D-6E8A-4147-A177-3AD203B41FA5}">
                      <a16:colId xmlns:a16="http://schemas.microsoft.com/office/drawing/2014/main" val="2584540074"/>
                    </a:ext>
                  </a:extLst>
                </a:gridCol>
                <a:gridCol w="505716">
                  <a:extLst>
                    <a:ext uri="{9D8B030D-6E8A-4147-A177-3AD203B41FA5}">
                      <a16:colId xmlns:a16="http://schemas.microsoft.com/office/drawing/2014/main" val="2668649059"/>
                    </a:ext>
                  </a:extLst>
                </a:gridCol>
                <a:gridCol w="505716">
                  <a:extLst>
                    <a:ext uri="{9D8B030D-6E8A-4147-A177-3AD203B41FA5}">
                      <a16:colId xmlns:a16="http://schemas.microsoft.com/office/drawing/2014/main" val="2450664764"/>
                    </a:ext>
                  </a:extLst>
                </a:gridCol>
                <a:gridCol w="505716">
                  <a:extLst>
                    <a:ext uri="{9D8B030D-6E8A-4147-A177-3AD203B41FA5}">
                      <a16:colId xmlns:a16="http://schemas.microsoft.com/office/drawing/2014/main" val="2413543199"/>
                    </a:ext>
                  </a:extLst>
                </a:gridCol>
                <a:gridCol w="505716">
                  <a:extLst>
                    <a:ext uri="{9D8B030D-6E8A-4147-A177-3AD203B41FA5}">
                      <a16:colId xmlns:a16="http://schemas.microsoft.com/office/drawing/2014/main" val="3568635195"/>
                    </a:ext>
                  </a:extLst>
                </a:gridCol>
                <a:gridCol w="505716">
                  <a:extLst>
                    <a:ext uri="{9D8B030D-6E8A-4147-A177-3AD203B41FA5}">
                      <a16:colId xmlns:a16="http://schemas.microsoft.com/office/drawing/2014/main" val="2110181418"/>
                    </a:ext>
                  </a:extLst>
                </a:gridCol>
                <a:gridCol w="505716">
                  <a:extLst>
                    <a:ext uri="{9D8B030D-6E8A-4147-A177-3AD203B41FA5}">
                      <a16:colId xmlns:a16="http://schemas.microsoft.com/office/drawing/2014/main" val="832343915"/>
                    </a:ext>
                  </a:extLst>
                </a:gridCol>
                <a:gridCol w="505716">
                  <a:extLst>
                    <a:ext uri="{9D8B030D-6E8A-4147-A177-3AD203B41FA5}">
                      <a16:colId xmlns:a16="http://schemas.microsoft.com/office/drawing/2014/main" val="3387193550"/>
                    </a:ext>
                  </a:extLst>
                </a:gridCol>
                <a:gridCol w="505716">
                  <a:extLst>
                    <a:ext uri="{9D8B030D-6E8A-4147-A177-3AD203B41FA5}">
                      <a16:colId xmlns:a16="http://schemas.microsoft.com/office/drawing/2014/main" val="3606360587"/>
                    </a:ext>
                  </a:extLst>
                </a:gridCol>
                <a:gridCol w="505716">
                  <a:extLst>
                    <a:ext uri="{9D8B030D-6E8A-4147-A177-3AD203B41FA5}">
                      <a16:colId xmlns:a16="http://schemas.microsoft.com/office/drawing/2014/main" val="3739208008"/>
                    </a:ext>
                  </a:extLst>
                </a:gridCol>
              </a:tblGrid>
              <a:tr h="163801">
                <a:tc>
                  <a:txBody>
                    <a:bodyPr/>
                    <a:lstStyle/>
                    <a:p>
                      <a:pPr algn="ctr"/>
                      <a:endParaRPr lang="en-US" sz="1050" dirty="0">
                        <a:solidFill>
                          <a:schemeClr val="tx2"/>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2"/>
                          </a:solidFill>
                        </a:rPr>
                        <a:t>BHR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2"/>
                          </a:solidFill>
                        </a:rPr>
                        <a:t>SAU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2"/>
                          </a:solidFill>
                        </a:rPr>
                        <a:t>AU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EMI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MIA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ESP</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MCO</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AZE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CAN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GBR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FRA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1885671"/>
                  </a:ext>
                </a:extLst>
              </a:tr>
              <a:tr h="370840">
                <a:tc>
                  <a:txBody>
                    <a:bodyPr/>
                    <a:lstStyle/>
                    <a:p>
                      <a:pPr algn="ctr"/>
                      <a:r>
                        <a:rPr lang="en-US" sz="1200">
                          <a:solidFill>
                            <a:schemeClr val="tx2"/>
                          </a:solidFill>
                        </a:rPr>
                        <a:t>VER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a:r>
                        <a:rPr lang="en-US" sz="1200" b="1" dirty="0">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dirty="0">
                          <a:solidFill>
                            <a:schemeClr val="tx2">
                              <a:lumMod val="7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sz="1200" b="1" dirty="0">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dirty="0">
                          <a:solidFill>
                            <a:schemeClr val="tx2">
                              <a:lumMod val="7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dirty="0">
                          <a:solidFill>
                            <a:schemeClr val="tx2">
                              <a:lumMod val="7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247092253"/>
                  </a:ext>
                </a:extLst>
              </a:tr>
              <a:tr h="370840">
                <a:tc>
                  <a:txBody>
                    <a:bodyPr/>
                    <a:lstStyle/>
                    <a:p>
                      <a:pPr algn="ctr"/>
                      <a:r>
                        <a:rPr lang="en-US" sz="1200">
                          <a:solidFill>
                            <a:schemeClr val="tx2"/>
                          </a:solidFill>
                        </a:rPr>
                        <a:t>LEC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sz="1200" b="1">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dirty="0">
                          <a:solidFill>
                            <a:schemeClr val="tx2">
                              <a:lumMod val="7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sz="1200" b="1" dirty="0">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3786609991"/>
                  </a:ext>
                </a:extLst>
              </a:tr>
            </a:tbl>
          </a:graphicData>
        </a:graphic>
      </p:graphicFrame>
      <p:sp>
        <p:nvSpPr>
          <p:cNvPr id="6" name="TextBox 5">
            <a:extLst>
              <a:ext uri="{FF2B5EF4-FFF2-40B4-BE49-F238E27FC236}">
                <a16:creationId xmlns:a16="http://schemas.microsoft.com/office/drawing/2014/main" id="{A0CCD6BA-F2AF-227C-95BA-143F74750FB8}"/>
              </a:ext>
            </a:extLst>
          </p:cNvPr>
          <p:cNvSpPr txBox="1"/>
          <p:nvPr/>
        </p:nvSpPr>
        <p:spPr>
          <a:xfrm>
            <a:off x="1469566" y="2032469"/>
            <a:ext cx="1902444" cy="369332"/>
          </a:xfrm>
          <a:prstGeom prst="rect">
            <a:avLst/>
          </a:prstGeom>
          <a:noFill/>
        </p:spPr>
        <p:txBody>
          <a:bodyPr wrap="none" rtlCol="0">
            <a:spAutoFit/>
          </a:bodyPr>
          <a:lstStyle/>
          <a:p>
            <a:r>
              <a:rPr lang="en-US" dirty="0">
                <a:solidFill>
                  <a:schemeClr val="tx2"/>
                </a:solidFill>
              </a:rPr>
              <a:t>Qualifying Results</a:t>
            </a:r>
          </a:p>
        </p:txBody>
      </p:sp>
      <p:graphicFrame>
        <p:nvGraphicFramePr>
          <p:cNvPr id="7" name="Table 5">
            <a:extLst>
              <a:ext uri="{FF2B5EF4-FFF2-40B4-BE49-F238E27FC236}">
                <a16:creationId xmlns:a16="http://schemas.microsoft.com/office/drawing/2014/main" id="{E0C1B23B-4CA7-8B68-1B1F-D47778E69AF3}"/>
              </a:ext>
            </a:extLst>
          </p:cNvPr>
          <p:cNvGraphicFramePr>
            <a:graphicFrameLocks noGrp="1"/>
          </p:cNvGraphicFramePr>
          <p:nvPr>
            <p:extLst>
              <p:ext uri="{D42A27DB-BD31-4B8C-83A1-F6EECF244321}">
                <p14:modId xmlns:p14="http://schemas.microsoft.com/office/powerpoint/2010/main" val="2642783592"/>
              </p:ext>
            </p:extLst>
          </p:nvPr>
        </p:nvGraphicFramePr>
        <p:xfrm>
          <a:off x="3613036" y="2916063"/>
          <a:ext cx="6574308" cy="1016000"/>
        </p:xfrm>
        <a:graphic>
          <a:graphicData uri="http://schemas.openxmlformats.org/drawingml/2006/table">
            <a:tbl>
              <a:tblPr firstRow="1" bandRow="1">
                <a:effectLst/>
                <a:tableStyleId>{8EC20E35-A176-4012-BC5E-935CFFF8708E}</a:tableStyleId>
              </a:tblPr>
              <a:tblGrid>
                <a:gridCol w="505716">
                  <a:extLst>
                    <a:ext uri="{9D8B030D-6E8A-4147-A177-3AD203B41FA5}">
                      <a16:colId xmlns:a16="http://schemas.microsoft.com/office/drawing/2014/main" val="2547779900"/>
                    </a:ext>
                  </a:extLst>
                </a:gridCol>
                <a:gridCol w="505716">
                  <a:extLst>
                    <a:ext uri="{9D8B030D-6E8A-4147-A177-3AD203B41FA5}">
                      <a16:colId xmlns:a16="http://schemas.microsoft.com/office/drawing/2014/main" val="3365606239"/>
                    </a:ext>
                  </a:extLst>
                </a:gridCol>
                <a:gridCol w="505716">
                  <a:extLst>
                    <a:ext uri="{9D8B030D-6E8A-4147-A177-3AD203B41FA5}">
                      <a16:colId xmlns:a16="http://schemas.microsoft.com/office/drawing/2014/main" val="1791918067"/>
                    </a:ext>
                  </a:extLst>
                </a:gridCol>
                <a:gridCol w="505716">
                  <a:extLst>
                    <a:ext uri="{9D8B030D-6E8A-4147-A177-3AD203B41FA5}">
                      <a16:colId xmlns:a16="http://schemas.microsoft.com/office/drawing/2014/main" val="2584540074"/>
                    </a:ext>
                  </a:extLst>
                </a:gridCol>
                <a:gridCol w="505716">
                  <a:extLst>
                    <a:ext uri="{9D8B030D-6E8A-4147-A177-3AD203B41FA5}">
                      <a16:colId xmlns:a16="http://schemas.microsoft.com/office/drawing/2014/main" val="2668649059"/>
                    </a:ext>
                  </a:extLst>
                </a:gridCol>
                <a:gridCol w="505716">
                  <a:extLst>
                    <a:ext uri="{9D8B030D-6E8A-4147-A177-3AD203B41FA5}">
                      <a16:colId xmlns:a16="http://schemas.microsoft.com/office/drawing/2014/main" val="2450664764"/>
                    </a:ext>
                  </a:extLst>
                </a:gridCol>
                <a:gridCol w="505716">
                  <a:extLst>
                    <a:ext uri="{9D8B030D-6E8A-4147-A177-3AD203B41FA5}">
                      <a16:colId xmlns:a16="http://schemas.microsoft.com/office/drawing/2014/main" val="2413543199"/>
                    </a:ext>
                  </a:extLst>
                </a:gridCol>
                <a:gridCol w="505716">
                  <a:extLst>
                    <a:ext uri="{9D8B030D-6E8A-4147-A177-3AD203B41FA5}">
                      <a16:colId xmlns:a16="http://schemas.microsoft.com/office/drawing/2014/main" val="3568635195"/>
                    </a:ext>
                  </a:extLst>
                </a:gridCol>
                <a:gridCol w="505716">
                  <a:extLst>
                    <a:ext uri="{9D8B030D-6E8A-4147-A177-3AD203B41FA5}">
                      <a16:colId xmlns:a16="http://schemas.microsoft.com/office/drawing/2014/main" val="2110181418"/>
                    </a:ext>
                  </a:extLst>
                </a:gridCol>
                <a:gridCol w="505716">
                  <a:extLst>
                    <a:ext uri="{9D8B030D-6E8A-4147-A177-3AD203B41FA5}">
                      <a16:colId xmlns:a16="http://schemas.microsoft.com/office/drawing/2014/main" val="832343915"/>
                    </a:ext>
                  </a:extLst>
                </a:gridCol>
                <a:gridCol w="505716">
                  <a:extLst>
                    <a:ext uri="{9D8B030D-6E8A-4147-A177-3AD203B41FA5}">
                      <a16:colId xmlns:a16="http://schemas.microsoft.com/office/drawing/2014/main" val="3387193550"/>
                    </a:ext>
                  </a:extLst>
                </a:gridCol>
                <a:gridCol w="505716">
                  <a:extLst>
                    <a:ext uri="{9D8B030D-6E8A-4147-A177-3AD203B41FA5}">
                      <a16:colId xmlns:a16="http://schemas.microsoft.com/office/drawing/2014/main" val="3606360587"/>
                    </a:ext>
                  </a:extLst>
                </a:gridCol>
                <a:gridCol w="505716">
                  <a:extLst>
                    <a:ext uri="{9D8B030D-6E8A-4147-A177-3AD203B41FA5}">
                      <a16:colId xmlns:a16="http://schemas.microsoft.com/office/drawing/2014/main" val="3739208008"/>
                    </a:ext>
                  </a:extLst>
                </a:gridCol>
              </a:tblGrid>
              <a:tr h="163801">
                <a:tc>
                  <a:txBody>
                    <a:bodyPr/>
                    <a:lstStyle/>
                    <a:p>
                      <a:pPr algn="ctr"/>
                      <a:endParaRPr lang="en-US" sz="1050" dirty="0">
                        <a:solidFill>
                          <a:schemeClr val="tx2"/>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dirty="0">
                          <a:solidFill>
                            <a:schemeClr val="tx2"/>
                          </a:solidFill>
                        </a:rPr>
                        <a:t>BHR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SAU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AU</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EMI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MIA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ESP</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MCO</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AZE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CAN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GBR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AUT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200">
                          <a:solidFill>
                            <a:schemeClr val="tx2"/>
                          </a:solidFill>
                        </a:rPr>
                        <a:t>FRA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41885671"/>
                  </a:ext>
                </a:extLst>
              </a:tr>
              <a:tr h="370840">
                <a:tc>
                  <a:txBody>
                    <a:bodyPr/>
                    <a:lstStyle/>
                    <a:p>
                      <a:pPr algn="ctr"/>
                      <a:r>
                        <a:rPr lang="en-US" sz="1200">
                          <a:solidFill>
                            <a:schemeClr val="tx2"/>
                          </a:solidFill>
                        </a:rPr>
                        <a:t>VER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2060"/>
                    </a:solidFill>
                  </a:tcPr>
                </a:tc>
                <a:tc>
                  <a:txBody>
                    <a:bodyPr/>
                    <a:lstStyle/>
                    <a:p>
                      <a:pPr algn="ctr"/>
                      <a:r>
                        <a:rPr lang="en-US" sz="1200" b="1" dirty="0">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75000"/>
                      </a:schemeClr>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dirty="0">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extLst>
                  <a:ext uri="{0D108BD9-81ED-4DB2-BD59-A6C34878D82A}">
                    <a16:rowId xmlns:a16="http://schemas.microsoft.com/office/drawing/2014/main" val="1247092253"/>
                  </a:ext>
                </a:extLst>
              </a:tr>
              <a:tr h="370840">
                <a:tc>
                  <a:txBody>
                    <a:bodyPr/>
                    <a:lstStyle/>
                    <a:p>
                      <a:pPr algn="ctr"/>
                      <a:r>
                        <a:rPr lang="en-US" sz="1200">
                          <a:solidFill>
                            <a:schemeClr val="tx2"/>
                          </a:solidFill>
                        </a:rPr>
                        <a:t>LEC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85000"/>
                      </a:schemeClr>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dirty="0">
                          <a:solidFill>
                            <a:schemeClr val="tx2">
                              <a:lumMod val="75000"/>
                            </a:schemeClr>
                          </a:solidFill>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sz="1200" b="1" dirty="0">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dirty="0">
                          <a:solidFill>
                            <a:schemeClr val="tx2">
                              <a:lumMod val="7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dirty="0">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sz="1200" b="1" dirty="0">
                          <a:solidFill>
                            <a:schemeClr val="tx2">
                              <a:lumMod val="75000"/>
                            </a:schemeClr>
                          </a:solidFill>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5000"/>
                      </a:schemeClr>
                    </a:solidFill>
                  </a:tcPr>
                </a:tc>
                <a:tc>
                  <a:txBody>
                    <a:bodyPr/>
                    <a:lstStyle/>
                    <a:p>
                      <a:pPr algn="ctr"/>
                      <a:r>
                        <a:rPr lang="en-US" sz="1200" b="1" dirty="0">
                          <a:solidFill>
                            <a:schemeClr val="tx2">
                              <a:lumMod val="75000"/>
                            </a:schemeClr>
                          </a:solidFill>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75000"/>
                        <a:lumOff val="25000"/>
                      </a:schemeClr>
                    </a:solidFill>
                  </a:tcPr>
                </a:tc>
                <a:tc>
                  <a:txBody>
                    <a:bodyPr/>
                    <a:lstStyle/>
                    <a:p>
                      <a:pPr algn="ctr"/>
                      <a:r>
                        <a:rPr lang="en-US" sz="1200" b="1" dirty="0">
                          <a:solidFill>
                            <a:schemeClr val="tx2">
                              <a:lumMod val="75000"/>
                            </a:schemeClr>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C000"/>
                    </a:solidFill>
                  </a:tcPr>
                </a:tc>
                <a:tc>
                  <a:txBody>
                    <a:bodyPr/>
                    <a:lstStyle/>
                    <a:p>
                      <a:pPr algn="ctr"/>
                      <a:r>
                        <a:rPr lang="en-US" sz="1200" b="1" dirty="0">
                          <a:solidFill>
                            <a:schemeClr val="tx2">
                              <a:lumMod val="75000"/>
                            </a:schemeClr>
                          </a:solidFill>
                        </a:rPr>
                        <a:t>DNF</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786609991"/>
                  </a:ext>
                </a:extLst>
              </a:tr>
            </a:tbl>
          </a:graphicData>
        </a:graphic>
      </p:graphicFrame>
      <p:sp>
        <p:nvSpPr>
          <p:cNvPr id="8" name="TextBox 7">
            <a:extLst>
              <a:ext uri="{FF2B5EF4-FFF2-40B4-BE49-F238E27FC236}">
                <a16:creationId xmlns:a16="http://schemas.microsoft.com/office/drawing/2014/main" id="{7DB65C77-2F17-9267-4282-B9B1C8C15A69}"/>
              </a:ext>
            </a:extLst>
          </p:cNvPr>
          <p:cNvSpPr txBox="1"/>
          <p:nvPr/>
        </p:nvSpPr>
        <p:spPr>
          <a:xfrm>
            <a:off x="1469566" y="3388580"/>
            <a:ext cx="1370696" cy="369332"/>
          </a:xfrm>
          <a:prstGeom prst="rect">
            <a:avLst/>
          </a:prstGeom>
          <a:noFill/>
        </p:spPr>
        <p:txBody>
          <a:bodyPr wrap="none" rtlCol="0">
            <a:spAutoFit/>
          </a:bodyPr>
          <a:lstStyle/>
          <a:p>
            <a:r>
              <a:rPr lang="en-US">
                <a:solidFill>
                  <a:schemeClr val="tx2"/>
                </a:solidFill>
              </a:rPr>
              <a:t>Race Results</a:t>
            </a:r>
          </a:p>
        </p:txBody>
      </p:sp>
      <p:pic>
        <p:nvPicPr>
          <p:cNvPr id="5122" name="Picture 2">
            <a:extLst>
              <a:ext uri="{FF2B5EF4-FFF2-40B4-BE49-F238E27FC236}">
                <a16:creationId xmlns:a16="http://schemas.microsoft.com/office/drawing/2014/main" id="{39D297A8-70A9-D0AE-D840-185761D02B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49169"/>
          <a:stretch/>
        </p:blipFill>
        <p:spPr bwMode="auto">
          <a:xfrm>
            <a:off x="4303025" y="4583226"/>
            <a:ext cx="3580095" cy="22747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a:extLst>
              <a:ext uri="{FF2B5EF4-FFF2-40B4-BE49-F238E27FC236}">
                <a16:creationId xmlns:a16="http://schemas.microsoft.com/office/drawing/2014/main" id="{49DCA1CD-79F6-CF99-1C95-E49197AA60CB}"/>
              </a:ext>
            </a:extLst>
          </p:cNvPr>
          <p:cNvPicPr>
            <a:picLocks noChangeAspect="1"/>
          </p:cNvPicPr>
          <p:nvPr/>
        </p:nvPicPr>
        <p:blipFill>
          <a:blip r:embed="rId4"/>
          <a:stretch>
            <a:fillRect/>
          </a:stretch>
        </p:blipFill>
        <p:spPr>
          <a:xfrm>
            <a:off x="660554" y="4572831"/>
            <a:ext cx="3163613" cy="2295564"/>
          </a:xfrm>
          <a:prstGeom prst="rect">
            <a:avLst/>
          </a:prstGeom>
        </p:spPr>
      </p:pic>
      <p:pic>
        <p:nvPicPr>
          <p:cNvPr id="13" name="Picture 14">
            <a:extLst>
              <a:ext uri="{FF2B5EF4-FFF2-40B4-BE49-F238E27FC236}">
                <a16:creationId xmlns:a16="http://schemas.microsoft.com/office/drawing/2014/main" id="{24ED9F8C-A240-E9FA-C1C3-1FA5E13C8969}"/>
              </a:ext>
            </a:extLst>
          </p:cNvPr>
          <p:cNvPicPr>
            <a:picLocks noChangeAspect="1"/>
          </p:cNvPicPr>
          <p:nvPr/>
        </p:nvPicPr>
        <p:blipFill>
          <a:blip r:embed="rId5"/>
          <a:stretch>
            <a:fillRect/>
          </a:stretch>
        </p:blipFill>
        <p:spPr>
          <a:xfrm>
            <a:off x="8446376" y="4625383"/>
            <a:ext cx="3084786" cy="2243012"/>
          </a:xfrm>
          <a:prstGeom prst="rect">
            <a:avLst/>
          </a:prstGeom>
        </p:spPr>
      </p:pic>
      <p:sp>
        <p:nvSpPr>
          <p:cNvPr id="16" name="TextBox 15">
            <a:extLst>
              <a:ext uri="{FF2B5EF4-FFF2-40B4-BE49-F238E27FC236}">
                <a16:creationId xmlns:a16="http://schemas.microsoft.com/office/drawing/2014/main" id="{8FCC8CB3-2C1F-9D7E-84E9-A014CEBED4A3}"/>
              </a:ext>
            </a:extLst>
          </p:cNvPr>
          <p:cNvSpPr txBox="1"/>
          <p:nvPr/>
        </p:nvSpPr>
        <p:spPr>
          <a:xfrm>
            <a:off x="10463437" y="5987018"/>
            <a:ext cx="1870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n>
                  <a:solidFill>
                    <a:schemeClr val="tx2">
                      <a:lumMod val="75000"/>
                    </a:schemeClr>
                  </a:solidFill>
                </a:ln>
                <a:effectLst>
                  <a:outerShdw blurRad="50800" dist="38100" dir="5400000" algn="t" rotWithShape="0">
                    <a:prstClr val="black">
                      <a:alpha val="40000"/>
                    </a:prstClr>
                  </a:outerShdw>
                </a:effectLst>
                <a:cs typeface="Calibri"/>
              </a:rPr>
              <a:t>Max Verstappen</a:t>
            </a:r>
            <a:endParaRPr lang="en-US" dirty="0">
              <a:ln>
                <a:solidFill>
                  <a:schemeClr val="tx2">
                    <a:lumMod val="75000"/>
                  </a:schemeClr>
                </a:solidFill>
              </a:ln>
              <a:effectLst>
                <a:outerShdw blurRad="50800" dist="38100" dir="5400000" algn="t" rotWithShape="0">
                  <a:prstClr val="black">
                    <a:alpha val="40000"/>
                  </a:prstClr>
                </a:outerShdw>
              </a:effectLst>
            </a:endParaRPr>
          </a:p>
        </p:txBody>
      </p:sp>
      <p:sp>
        <p:nvSpPr>
          <p:cNvPr id="17" name="TextBox 16">
            <a:extLst>
              <a:ext uri="{FF2B5EF4-FFF2-40B4-BE49-F238E27FC236}">
                <a16:creationId xmlns:a16="http://schemas.microsoft.com/office/drawing/2014/main" id="{1152FE83-0CEE-518C-6E21-B9245828AB23}"/>
              </a:ext>
            </a:extLst>
          </p:cNvPr>
          <p:cNvSpPr txBox="1"/>
          <p:nvPr/>
        </p:nvSpPr>
        <p:spPr>
          <a:xfrm>
            <a:off x="-141798" y="5987018"/>
            <a:ext cx="18700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n>
                  <a:solidFill>
                    <a:schemeClr val="tx2">
                      <a:lumMod val="75000"/>
                    </a:schemeClr>
                  </a:solidFill>
                </a:ln>
                <a:effectLst>
                  <a:outerShdw blurRad="50800" dist="38100" dir="5400000" algn="t" rotWithShape="0">
                    <a:prstClr val="black">
                      <a:alpha val="40000"/>
                    </a:prstClr>
                  </a:outerShdw>
                </a:effectLst>
                <a:cs typeface="Calibri"/>
              </a:rPr>
              <a:t>Charles Leclerc</a:t>
            </a:r>
            <a:endParaRPr lang="en-US" dirty="0">
              <a:ln>
                <a:solidFill>
                  <a:schemeClr val="tx2">
                    <a:lumMod val="75000"/>
                  </a:schemeClr>
                </a:solidFill>
              </a:ln>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3870475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49BE-FB59-1F6A-31F5-AB7D1EB3D32C}"/>
              </a:ext>
            </a:extLst>
          </p:cNvPr>
          <p:cNvSpPr>
            <a:spLocks noGrp="1"/>
          </p:cNvSpPr>
          <p:nvPr>
            <p:ph type="title"/>
          </p:nvPr>
        </p:nvSpPr>
        <p:spPr/>
        <p:txBody>
          <a:bodyPr/>
          <a:lstStyle/>
          <a:p>
            <a:r>
              <a:rPr lang="en-US" dirty="0"/>
              <a:t>Empirical quadratic model for tire deg</a:t>
            </a:r>
          </a:p>
        </p:txBody>
      </p:sp>
      <p:sp>
        <p:nvSpPr>
          <p:cNvPr id="4" name="Slide Number Placeholder 3">
            <a:extLst>
              <a:ext uri="{FF2B5EF4-FFF2-40B4-BE49-F238E27FC236}">
                <a16:creationId xmlns:a16="http://schemas.microsoft.com/office/drawing/2014/main" id="{6074AF9E-D494-1C9C-EB5F-806927C8426D}"/>
              </a:ext>
            </a:extLst>
          </p:cNvPr>
          <p:cNvSpPr>
            <a:spLocks noGrp="1"/>
          </p:cNvSpPr>
          <p:nvPr>
            <p:ph type="sldNum" sz="quarter" idx="12"/>
          </p:nvPr>
        </p:nvSpPr>
        <p:spPr/>
        <p:txBody>
          <a:bodyPr/>
          <a:lstStyle/>
          <a:p>
            <a:fld id="{48F63A3B-78C7-47BE-AE5E-E10140E04643}" type="slidenum">
              <a:rPr lang="en-US" smtClean="0"/>
              <a:t>40</a:t>
            </a:fld>
            <a:endParaRPr lang="en-US"/>
          </a:p>
        </p:txBody>
      </p:sp>
      <p:pic>
        <p:nvPicPr>
          <p:cNvPr id="5" name="Picture 4" descr="Chart, line chart&#10;&#10;Description automatically generated">
            <a:extLst>
              <a:ext uri="{FF2B5EF4-FFF2-40B4-BE49-F238E27FC236}">
                <a16:creationId xmlns:a16="http://schemas.microsoft.com/office/drawing/2014/main" id="{815F0C9B-FF49-DE68-82FD-DDEF5AE4D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0" y="1784580"/>
            <a:ext cx="5646699" cy="4374920"/>
          </a:xfrm>
          <a:prstGeom prst="rect">
            <a:avLst/>
          </a:prstGeom>
        </p:spPr>
      </p:pic>
    </p:spTree>
    <p:extLst>
      <p:ext uri="{BB962C8B-B14F-4D97-AF65-F5344CB8AC3E}">
        <p14:creationId xmlns:p14="http://schemas.microsoft.com/office/powerpoint/2010/main" val="2016151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61588-47B5-0BBC-D81A-9891448F04DB}"/>
              </a:ext>
            </a:extLst>
          </p:cNvPr>
          <p:cNvSpPr>
            <a:spLocks noGrp="1"/>
          </p:cNvSpPr>
          <p:nvPr>
            <p:ph type="title"/>
          </p:nvPr>
        </p:nvSpPr>
        <p:spPr/>
        <p:txBody>
          <a:bodyPr/>
          <a:lstStyle/>
          <a:p>
            <a:r>
              <a:rPr lang="en-US" dirty="0"/>
              <a:t>Alternative approaches</a:t>
            </a:r>
          </a:p>
        </p:txBody>
      </p:sp>
      <p:sp>
        <p:nvSpPr>
          <p:cNvPr id="5" name="Slide Number Placeholder 4">
            <a:extLst>
              <a:ext uri="{FF2B5EF4-FFF2-40B4-BE49-F238E27FC236}">
                <a16:creationId xmlns:a16="http://schemas.microsoft.com/office/drawing/2014/main" id="{F6A30BEB-762E-5AA1-3BF6-43DCD2C69E9E}"/>
              </a:ext>
            </a:extLst>
          </p:cNvPr>
          <p:cNvSpPr>
            <a:spLocks noGrp="1"/>
          </p:cNvSpPr>
          <p:nvPr>
            <p:ph type="sldNum" sz="quarter" idx="12"/>
          </p:nvPr>
        </p:nvSpPr>
        <p:spPr/>
        <p:txBody>
          <a:bodyPr/>
          <a:lstStyle/>
          <a:p>
            <a:fld id="{48F63A3B-78C7-47BE-AE5E-E10140E04643}" type="slidenum">
              <a:rPr lang="en-US" smtClean="0"/>
              <a:t>41</a:t>
            </a:fld>
            <a:endParaRPr lang="en-US"/>
          </a:p>
        </p:txBody>
      </p:sp>
      <p:graphicFrame>
        <p:nvGraphicFramePr>
          <p:cNvPr id="7" name="Content Placeholder 3">
            <a:extLst>
              <a:ext uri="{FF2B5EF4-FFF2-40B4-BE49-F238E27FC236}">
                <a16:creationId xmlns:a16="http://schemas.microsoft.com/office/drawing/2014/main" id="{B6F33C3E-F76C-2560-F14A-8BA0AB33D527}"/>
              </a:ext>
            </a:extLst>
          </p:cNvPr>
          <p:cNvGraphicFramePr>
            <a:graphicFrameLocks noGrp="1"/>
          </p:cNvGraphicFramePr>
          <p:nvPr>
            <p:ph idx="1"/>
            <p:extLst>
              <p:ext uri="{D42A27DB-BD31-4B8C-83A1-F6EECF244321}">
                <p14:modId xmlns:p14="http://schemas.microsoft.com/office/powerpoint/2010/main" val="4177273186"/>
              </p:ext>
            </p:extLst>
          </p:nvPr>
        </p:nvGraphicFramePr>
        <p:xfrm>
          <a:off x="1357745" y="2040746"/>
          <a:ext cx="9996055" cy="3533140"/>
        </p:xfrm>
        <a:graphic>
          <a:graphicData uri="http://schemas.openxmlformats.org/drawingml/2006/table">
            <a:tbl>
              <a:tblPr firstRow="1" firstCol="1" bandRow="1">
                <a:tableStyleId>{9D7B26C5-4107-4FEC-AEDC-1716B250A1EF}</a:tableStyleId>
              </a:tblPr>
              <a:tblGrid>
                <a:gridCol w="1752602">
                  <a:extLst>
                    <a:ext uri="{9D8B030D-6E8A-4147-A177-3AD203B41FA5}">
                      <a16:colId xmlns:a16="http://schemas.microsoft.com/office/drawing/2014/main" val="1199664543"/>
                    </a:ext>
                  </a:extLst>
                </a:gridCol>
                <a:gridCol w="4904509">
                  <a:extLst>
                    <a:ext uri="{9D8B030D-6E8A-4147-A177-3AD203B41FA5}">
                      <a16:colId xmlns:a16="http://schemas.microsoft.com/office/drawing/2014/main" val="3649750972"/>
                    </a:ext>
                  </a:extLst>
                </a:gridCol>
                <a:gridCol w="3338944">
                  <a:extLst>
                    <a:ext uri="{9D8B030D-6E8A-4147-A177-3AD203B41FA5}">
                      <a16:colId xmlns:a16="http://schemas.microsoft.com/office/drawing/2014/main" val="756493444"/>
                    </a:ext>
                  </a:extLst>
                </a:gridCol>
              </a:tblGrid>
              <a:tr h="0">
                <a:tc>
                  <a:txBody>
                    <a:bodyPr/>
                    <a:lstStyle/>
                    <a:p>
                      <a:pPr marL="0" marR="0">
                        <a:lnSpc>
                          <a:spcPct val="150000"/>
                        </a:lnSpc>
                        <a:spcBef>
                          <a:spcPts val="0"/>
                        </a:spcBef>
                        <a:spcAft>
                          <a:spcPts val="0"/>
                        </a:spcAft>
                      </a:pPr>
                      <a:r>
                        <a:rPr lang="en-US" sz="1800">
                          <a:effectLst/>
                        </a:rPr>
                        <a:t>Circuit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b="0" dirty="0">
                          <a:effectLst/>
                        </a:rPr>
                        <a:t>Overtake and follow delta</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b="0" dirty="0">
                          <a:effectLst/>
                          <a:latin typeface="Calibri" panose="020F0502020204030204" pitchFamily="34" charset="0"/>
                          <a:ea typeface="Calibri" panose="020F0502020204030204" pitchFamily="34" charset="0"/>
                          <a:cs typeface="Times New Roman" panose="02020603050405020304" pitchFamily="18" charset="0"/>
                        </a:rPr>
                        <a:t>Monte Carlo Simulation</a:t>
                      </a:r>
                    </a:p>
                  </a:txBody>
                  <a:tcPr marL="68580" marR="68580" marT="0" marB="0"/>
                </a:tc>
                <a:extLst>
                  <a:ext uri="{0D108BD9-81ED-4DB2-BD59-A6C34878D82A}">
                    <a16:rowId xmlns:a16="http://schemas.microsoft.com/office/drawing/2014/main" val="1040680327"/>
                  </a:ext>
                </a:extLst>
              </a:tr>
              <a:tr h="0">
                <a:tc>
                  <a:txBody>
                    <a:bodyPr/>
                    <a:lstStyle/>
                    <a:p>
                      <a:pPr marL="0" marR="0">
                        <a:lnSpc>
                          <a:spcPct val="150000"/>
                        </a:lnSpc>
                        <a:spcBef>
                          <a:spcPts val="0"/>
                        </a:spcBef>
                        <a:spcAft>
                          <a:spcPts val="0"/>
                        </a:spcAft>
                      </a:pPr>
                      <a:r>
                        <a:rPr lang="en-US" sz="1800">
                          <a:effectLst/>
                        </a:rPr>
                        <a:t>Driver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dirty="0">
                          <a:effectLst/>
                        </a:rPr>
                        <a:t>Driver starting grid</a:t>
                      </a:r>
                    </a:p>
                    <a:p>
                      <a:pPr marL="342900" marR="0" lvl="0" indent="-342900">
                        <a:lnSpc>
                          <a:spcPct val="150000"/>
                        </a:lnSpc>
                        <a:spcBef>
                          <a:spcPts val="0"/>
                        </a:spcBef>
                        <a:spcAft>
                          <a:spcPts val="0"/>
                        </a:spcAft>
                        <a:buFont typeface="Symbol" pitchFamily="2" charset="2"/>
                        <a:buChar char=""/>
                      </a:pPr>
                      <a:r>
                        <a:rPr lang="en-US" sz="1800" dirty="0">
                          <a:effectLst/>
                        </a:rPr>
                        <a:t>Driver starting performance (rank changes)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Monte Carlo simulation</a:t>
                      </a:r>
                    </a:p>
                  </a:txBody>
                  <a:tcPr marL="68580" marR="68580" marT="0" marB="0"/>
                </a:tc>
                <a:extLst>
                  <a:ext uri="{0D108BD9-81ED-4DB2-BD59-A6C34878D82A}">
                    <a16:rowId xmlns:a16="http://schemas.microsoft.com/office/drawing/2014/main" val="3235928546"/>
                  </a:ext>
                </a:extLst>
              </a:tr>
              <a:tr h="0">
                <a:tc>
                  <a:txBody>
                    <a:bodyPr/>
                    <a:lstStyle/>
                    <a:p>
                      <a:pPr marL="0" marR="0">
                        <a:lnSpc>
                          <a:spcPct val="150000"/>
                        </a:lnSpc>
                        <a:spcBef>
                          <a:spcPts val="0"/>
                        </a:spcBef>
                        <a:spcAft>
                          <a:spcPts val="0"/>
                        </a:spcAft>
                      </a:pPr>
                      <a:r>
                        <a:rPr lang="en-US" sz="1800">
                          <a:effectLst/>
                        </a:rPr>
                        <a:t>Tire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dirty="0">
                          <a:effectLst/>
                        </a:rPr>
                        <a:t>Quadratic tire compound laws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Conic optimization</a:t>
                      </a:r>
                    </a:p>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Nonlinear integer prog.</a:t>
                      </a:r>
                    </a:p>
                  </a:txBody>
                  <a:tcPr marL="68580" marR="68580" marT="0" marB="0"/>
                </a:tc>
                <a:extLst>
                  <a:ext uri="{0D108BD9-81ED-4DB2-BD59-A6C34878D82A}">
                    <a16:rowId xmlns:a16="http://schemas.microsoft.com/office/drawing/2014/main" val="2928086925"/>
                  </a:ext>
                </a:extLst>
              </a:tr>
              <a:tr h="0">
                <a:tc>
                  <a:txBody>
                    <a:bodyPr/>
                    <a:lstStyle/>
                    <a:p>
                      <a:pPr marL="0" marR="0">
                        <a:lnSpc>
                          <a:spcPct val="150000"/>
                        </a:lnSpc>
                        <a:spcBef>
                          <a:spcPts val="0"/>
                        </a:spcBef>
                        <a:spcAft>
                          <a:spcPts val="0"/>
                        </a:spcAft>
                      </a:pPr>
                      <a:r>
                        <a:rPr lang="en-US" sz="1800" dirty="0">
                          <a:effectLst/>
                        </a:rPr>
                        <a:t>Probabilistic effects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dirty="0">
                          <a:effectLst/>
                        </a:rPr>
                        <a:t>Variability in lap times and pit stop durations</a:t>
                      </a:r>
                    </a:p>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Accidents and failure probabilities</a:t>
                      </a:r>
                    </a:p>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Safety Car phases</a:t>
                      </a:r>
                    </a:p>
                  </a:txBody>
                  <a:tcPr marL="68580" marR="68580" marT="0" marB="0"/>
                </a:tc>
                <a:tc>
                  <a:txBody>
                    <a:bodyPr/>
                    <a:lstStyle/>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Monte Carlo Simulation</a:t>
                      </a:r>
                    </a:p>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Markov Decision Process</a:t>
                      </a:r>
                    </a:p>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Neural Networks</a:t>
                      </a:r>
                    </a:p>
                    <a:p>
                      <a:pPr marL="342900" marR="0" lvl="0" indent="-342900">
                        <a:lnSpc>
                          <a:spcPct val="150000"/>
                        </a:lnSpc>
                        <a:spcBef>
                          <a:spcPts val="0"/>
                        </a:spcBef>
                        <a:spcAft>
                          <a:spcPts val="0"/>
                        </a:spcAft>
                        <a:buFont typeface="Symbol" pitchFamily="2"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Reinforcement Learning</a:t>
                      </a:r>
                    </a:p>
                  </a:txBody>
                  <a:tcPr marL="68580" marR="68580" marT="0" marB="0"/>
                </a:tc>
                <a:extLst>
                  <a:ext uri="{0D108BD9-81ED-4DB2-BD59-A6C34878D82A}">
                    <a16:rowId xmlns:a16="http://schemas.microsoft.com/office/drawing/2014/main" val="2651956058"/>
                  </a:ext>
                </a:extLst>
              </a:tr>
            </a:tbl>
          </a:graphicData>
        </a:graphic>
      </p:graphicFrame>
    </p:spTree>
    <p:extLst>
      <p:ext uri="{BB962C8B-B14F-4D97-AF65-F5344CB8AC3E}">
        <p14:creationId xmlns:p14="http://schemas.microsoft.com/office/powerpoint/2010/main" val="1299190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6F4E7-E755-E145-EA25-A78D90C109A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51D69B8-7DBC-B380-D8EA-03B452B9E683}"/>
              </a:ext>
            </a:extLst>
          </p:cNvPr>
          <p:cNvSpPr>
            <a:spLocks noGrp="1"/>
          </p:cNvSpPr>
          <p:nvPr>
            <p:ph idx="1"/>
          </p:nvPr>
        </p:nvSpPr>
        <p:spPr/>
        <p:txBody>
          <a:bodyPr>
            <a:normAutofit fontScale="32500" lnSpcReduction="20000"/>
          </a:bodyPr>
          <a:lstStyle/>
          <a:p>
            <a:pPr marL="0" marR="0" indent="0">
              <a:lnSpc>
                <a:spcPct val="150000"/>
              </a:lnSpc>
              <a:spcBef>
                <a:spcPts val="0"/>
              </a:spcBef>
              <a:spcAft>
                <a:spcPts val="0"/>
              </a:spcAft>
              <a:buNone/>
            </a:pPr>
            <a:r>
              <a:rPr lang="en-US" sz="3700" dirty="0">
                <a:effectLst/>
                <a:latin typeface="Calibri" panose="020F0502020204030204" pitchFamily="34" charset="0"/>
                <a:ea typeface="Calibri" panose="020F0502020204030204" pitchFamily="34" charset="0"/>
                <a:cs typeface="Times New Roman" panose="02020603050405020304" pitchFamily="18" charset="0"/>
              </a:rPr>
              <a:t>[1] C. </a:t>
            </a:r>
            <a:r>
              <a:rPr lang="en-US" sz="3700" dirty="0" err="1">
                <a:effectLst/>
                <a:latin typeface="Calibri" panose="020F0502020204030204" pitchFamily="34" charset="0"/>
                <a:ea typeface="Calibri" panose="020F0502020204030204" pitchFamily="34" charset="0"/>
                <a:cs typeface="Times New Roman" panose="02020603050405020304" pitchFamily="18" charset="0"/>
              </a:rPr>
              <a:t>Beaume</a:t>
            </a:r>
            <a:r>
              <a:rPr lang="en-US" sz="3700" dirty="0">
                <a:effectLst/>
                <a:latin typeface="Calibri" panose="020F0502020204030204" pitchFamily="34" charset="0"/>
                <a:ea typeface="Calibri" panose="020F0502020204030204" pitchFamily="34" charset="0"/>
                <a:cs typeface="Times New Roman" panose="02020603050405020304" pitchFamily="18" charset="0"/>
              </a:rPr>
              <a:t>. Faster than Hamilton! Optimizing Formula 1 strategies. University of Leeds, School of Mathematics, MATH 3001, 2022. </a:t>
            </a:r>
            <a:r>
              <a:rPr lang="en-US" sz="37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http://www.cbeaume.com/download/MATH3001_Formula1.pdf</a:t>
            </a:r>
            <a:r>
              <a:rPr lang="en-US" sz="37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50000"/>
              </a:lnSpc>
              <a:spcBef>
                <a:spcPts val="0"/>
              </a:spcBef>
              <a:spcAft>
                <a:spcPts val="0"/>
              </a:spcAft>
              <a:buNone/>
            </a:pPr>
            <a:r>
              <a:rPr lang="en-US" sz="3700" dirty="0">
                <a:effectLst/>
                <a:latin typeface="Calibri" panose="020F0502020204030204" pitchFamily="34" charset="0"/>
                <a:ea typeface="Calibri" panose="020F0502020204030204" pitchFamily="34" charset="0"/>
                <a:cs typeface="Times New Roman" panose="02020603050405020304" pitchFamily="18" charset="0"/>
              </a:rPr>
              <a:t>[2] A. </a:t>
            </a:r>
            <a:r>
              <a:rPr lang="en-US" sz="3700" dirty="0" err="1">
                <a:effectLst/>
                <a:latin typeface="Calibri" panose="020F0502020204030204" pitchFamily="34" charset="0"/>
                <a:ea typeface="Calibri" panose="020F0502020204030204" pitchFamily="34" charset="0"/>
                <a:cs typeface="Times New Roman" panose="02020603050405020304" pitchFamily="18" charset="0"/>
              </a:rPr>
              <a:t>Heilmeier</a:t>
            </a:r>
            <a:r>
              <a:rPr lang="en-US" sz="3700" dirty="0">
                <a:effectLst/>
                <a:latin typeface="Calibri" panose="020F0502020204030204" pitchFamily="34" charset="0"/>
                <a:ea typeface="Calibri" panose="020F0502020204030204" pitchFamily="34" charset="0"/>
                <a:cs typeface="Times New Roman" panose="02020603050405020304" pitchFamily="18" charset="0"/>
              </a:rPr>
              <a:t>, M. Graf, J. Betz, and M. </a:t>
            </a:r>
            <a:r>
              <a:rPr lang="en-US" sz="3700" dirty="0" err="1">
                <a:effectLst/>
                <a:latin typeface="Calibri" panose="020F0502020204030204" pitchFamily="34" charset="0"/>
                <a:ea typeface="Calibri" panose="020F0502020204030204" pitchFamily="34" charset="0"/>
                <a:cs typeface="Times New Roman" panose="02020603050405020304" pitchFamily="18" charset="0"/>
              </a:rPr>
              <a:t>Lienkamp</a:t>
            </a:r>
            <a:r>
              <a:rPr lang="en-US" sz="3700" dirty="0">
                <a:effectLst/>
                <a:latin typeface="Calibri" panose="020F0502020204030204" pitchFamily="34" charset="0"/>
                <a:ea typeface="Calibri" panose="020F0502020204030204" pitchFamily="34" charset="0"/>
                <a:cs typeface="Times New Roman" panose="02020603050405020304" pitchFamily="18" charset="0"/>
              </a:rPr>
              <a:t>. Application of monte </a:t>
            </a:r>
            <a:r>
              <a:rPr lang="en-US" sz="3700" dirty="0" err="1">
                <a:effectLst/>
                <a:latin typeface="Calibri" panose="020F0502020204030204" pitchFamily="34" charset="0"/>
                <a:ea typeface="Calibri" panose="020F0502020204030204" pitchFamily="34" charset="0"/>
                <a:cs typeface="Times New Roman" panose="02020603050405020304" pitchFamily="18" charset="0"/>
              </a:rPr>
              <a:t>carlo</a:t>
            </a:r>
            <a:r>
              <a:rPr lang="en-US" sz="3700" dirty="0">
                <a:effectLst/>
                <a:latin typeface="Calibri" panose="020F0502020204030204" pitchFamily="34" charset="0"/>
                <a:ea typeface="Calibri" panose="020F0502020204030204" pitchFamily="34" charset="0"/>
                <a:cs typeface="Times New Roman" panose="02020603050405020304" pitchFamily="18" charset="0"/>
              </a:rPr>
              <a:t> methods to consider probabilistic effects in a race simulation for circuit motorsport. Appl. Sci., 10:4229, 2020. </a:t>
            </a:r>
            <a:r>
              <a:rPr lang="en-US" sz="37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https://www.mdpi.com/2076-3417/10/12/4229</a:t>
            </a:r>
            <a:r>
              <a:rPr lang="en-US" sz="37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50000"/>
              </a:lnSpc>
              <a:spcBef>
                <a:spcPts val="0"/>
              </a:spcBef>
              <a:spcAft>
                <a:spcPts val="0"/>
              </a:spcAft>
              <a:buNone/>
            </a:pPr>
            <a:r>
              <a:rPr lang="en-US" sz="3700" dirty="0">
                <a:effectLst/>
                <a:latin typeface="Calibri" panose="020F0502020204030204" pitchFamily="34" charset="0"/>
                <a:ea typeface="Calibri" panose="020F0502020204030204" pitchFamily="34" charset="0"/>
                <a:cs typeface="Times New Roman" panose="02020603050405020304" pitchFamily="18" charset="0"/>
              </a:rPr>
              <a:t>[3] T. </a:t>
            </a:r>
            <a:r>
              <a:rPr lang="en-US" sz="3700" dirty="0" err="1">
                <a:effectLst/>
                <a:latin typeface="Calibri" panose="020F0502020204030204" pitchFamily="34" charset="0"/>
                <a:ea typeface="Calibri" panose="020F0502020204030204" pitchFamily="34" charset="0"/>
                <a:cs typeface="Times New Roman" panose="02020603050405020304" pitchFamily="18" charset="0"/>
              </a:rPr>
              <a:t>Tulabandhula</a:t>
            </a:r>
            <a:r>
              <a:rPr lang="en-US" sz="3700" dirty="0">
                <a:effectLst/>
                <a:latin typeface="Calibri" panose="020F0502020204030204" pitchFamily="34" charset="0"/>
                <a:ea typeface="Calibri" panose="020F0502020204030204" pitchFamily="34" charset="0"/>
                <a:cs typeface="Times New Roman" panose="02020603050405020304" pitchFamily="18" charset="0"/>
              </a:rPr>
              <a:t> and C. Rudin. Tire changes, fresh air and yellow flags: challenges in predictive analytics for professional racing. Big Data, 2:97–112, 2014. </a:t>
            </a:r>
            <a:r>
              <a:rPr lang="en-US" sz="37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https://www.liebertpub.com/doi/10.1089/big.2014.0018</a:t>
            </a:r>
            <a:endParaRPr lang="en-US" sz="37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0"/>
              </a:spcAft>
              <a:buNone/>
            </a:pPr>
            <a:r>
              <a:rPr lang="en-US" sz="3700" dirty="0">
                <a:effectLst/>
                <a:latin typeface="Calibri" panose="020F0502020204030204" pitchFamily="34" charset="0"/>
                <a:ea typeface="Calibri" panose="020F0502020204030204" pitchFamily="34" charset="0"/>
                <a:cs typeface="Times New Roman" panose="02020603050405020304" pitchFamily="18" charset="0"/>
              </a:rPr>
              <a:t>[4] J. </a:t>
            </a:r>
            <a:r>
              <a:rPr lang="en-US" sz="3700" dirty="0" err="1">
                <a:effectLst/>
                <a:latin typeface="Calibri" panose="020F0502020204030204" pitchFamily="34" charset="0"/>
                <a:ea typeface="Calibri" panose="020F0502020204030204" pitchFamily="34" charset="0"/>
                <a:cs typeface="Times New Roman" panose="02020603050405020304" pitchFamily="18" charset="0"/>
              </a:rPr>
              <a:t>Bekker</a:t>
            </a:r>
            <a:r>
              <a:rPr lang="en-US" sz="3700" dirty="0">
                <a:effectLst/>
                <a:latin typeface="Calibri" panose="020F0502020204030204" pitchFamily="34" charset="0"/>
                <a:ea typeface="Calibri" panose="020F0502020204030204" pitchFamily="34" charset="0"/>
                <a:cs typeface="Times New Roman" panose="02020603050405020304" pitchFamily="18" charset="0"/>
              </a:rPr>
              <a:t> and W. </a:t>
            </a:r>
            <a:r>
              <a:rPr lang="en-US" sz="3700" dirty="0" err="1">
                <a:effectLst/>
                <a:latin typeface="Calibri" panose="020F0502020204030204" pitchFamily="34" charset="0"/>
                <a:ea typeface="Calibri" panose="020F0502020204030204" pitchFamily="34" charset="0"/>
                <a:cs typeface="Times New Roman" panose="02020603050405020304" pitchFamily="18" charset="0"/>
              </a:rPr>
              <a:t>Lotz</a:t>
            </a:r>
            <a:r>
              <a:rPr lang="en-US" sz="3700" dirty="0">
                <a:effectLst/>
                <a:latin typeface="Calibri" panose="020F0502020204030204" pitchFamily="34" charset="0"/>
                <a:ea typeface="Calibri" panose="020F0502020204030204" pitchFamily="34" charset="0"/>
                <a:cs typeface="Times New Roman" panose="02020603050405020304" pitchFamily="18" charset="0"/>
              </a:rPr>
              <a:t>. Planning Formula One race strategies using discrete-event simulation. J. Operational Res. Soc., 60:952–961, 2009.</a:t>
            </a:r>
          </a:p>
          <a:p>
            <a:pPr marL="0" marR="0" indent="0">
              <a:lnSpc>
                <a:spcPct val="150000"/>
              </a:lnSpc>
              <a:spcBef>
                <a:spcPts val="0"/>
              </a:spcBef>
              <a:spcAft>
                <a:spcPts val="0"/>
              </a:spcAft>
              <a:buNone/>
            </a:pPr>
            <a:r>
              <a:rPr lang="en-US" sz="3700" dirty="0">
                <a:effectLst/>
                <a:latin typeface="Calibri" panose="020F0502020204030204" pitchFamily="34" charset="0"/>
                <a:ea typeface="Calibri" panose="020F0502020204030204" pitchFamily="34" charset="0"/>
                <a:cs typeface="Times New Roman" panose="02020603050405020304" pitchFamily="18" charset="0"/>
              </a:rPr>
              <a:t>[5] FIA. Event &amp; Timing Information, 2022. </a:t>
            </a:r>
            <a:r>
              <a:rPr lang="en-US" sz="37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https://www.fia.com/events/fia-formula-one-world-championship/season-2022/saudi-arabian-grand-prix/eventtiming</a:t>
            </a:r>
            <a:endParaRPr lang="en-US" sz="37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50000"/>
              </a:lnSpc>
              <a:spcBef>
                <a:spcPts val="0"/>
              </a:spcBef>
              <a:spcAft>
                <a:spcPts val="0"/>
              </a:spcAft>
              <a:buNone/>
            </a:pPr>
            <a:r>
              <a:rPr lang="en-US" sz="3700" dirty="0">
                <a:effectLst/>
                <a:latin typeface="Calibri" panose="020F0502020204030204" pitchFamily="34" charset="0"/>
                <a:ea typeface="Calibri" panose="020F0502020204030204" pitchFamily="34" charset="0"/>
                <a:cs typeface="Times New Roman" panose="02020603050405020304" pitchFamily="18" charset="0"/>
              </a:rPr>
              <a:t>[6] L. Smith. Formula 1 Racing Often Comes Down to the Tires. The New York Times, 2022. </a:t>
            </a:r>
            <a:r>
              <a:rPr lang="en-US" sz="37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https://www.nytimes.com/2022/10/06/sports/autoracing/f1-tires-racing.html</a:t>
            </a:r>
            <a:r>
              <a:rPr lang="en-US" sz="3700" dirty="0">
                <a:effectLst/>
                <a:latin typeface="Calibri" panose="020F0502020204030204" pitchFamily="34" charset="0"/>
                <a:ea typeface="Calibri" panose="020F0502020204030204" pitchFamily="34" charset="0"/>
                <a:cs typeface="Times New Roman" panose="02020603050405020304" pitchFamily="18" charset="0"/>
              </a:rPr>
              <a:t>.</a:t>
            </a:r>
          </a:p>
          <a:p>
            <a:pPr marL="0" marR="0" indent="0">
              <a:lnSpc>
                <a:spcPct val="150000"/>
              </a:lnSpc>
              <a:spcBef>
                <a:spcPts val="0"/>
              </a:spcBef>
              <a:spcAft>
                <a:spcPts val="0"/>
              </a:spcAft>
              <a:buNone/>
            </a:pPr>
            <a:r>
              <a:rPr lang="en-US" sz="3700" dirty="0">
                <a:effectLst/>
                <a:latin typeface="Calibri" panose="020F0502020204030204" pitchFamily="34" charset="0"/>
                <a:ea typeface="Calibri" panose="020F0502020204030204" pitchFamily="34" charset="0"/>
                <a:cs typeface="Times New Roman" panose="02020603050405020304" pitchFamily="18" charset="0"/>
              </a:rPr>
              <a:t>[7] C. </a:t>
            </a:r>
            <a:r>
              <a:rPr lang="en-US" sz="3700" dirty="0" err="1">
                <a:effectLst/>
                <a:latin typeface="Calibri" panose="020F0502020204030204" pitchFamily="34" charset="0"/>
                <a:ea typeface="Calibri" panose="020F0502020204030204" pitchFamily="34" charset="0"/>
                <a:cs typeface="Times New Roman" panose="02020603050405020304" pitchFamily="18" charset="0"/>
              </a:rPr>
              <a:t>Medland</a:t>
            </a:r>
            <a:r>
              <a:rPr lang="en-US" sz="3700" dirty="0">
                <a:effectLst/>
                <a:latin typeface="Calibri" panose="020F0502020204030204" pitchFamily="34" charset="0"/>
                <a:ea typeface="Calibri" panose="020F0502020204030204" pitchFamily="34" charset="0"/>
                <a:cs typeface="Times New Roman" panose="02020603050405020304" pitchFamily="18" charset="0"/>
              </a:rPr>
              <a:t>. What are the possible race strategies for the </a:t>
            </a:r>
            <a:r>
              <a:rPr lang="en-US" sz="3700" dirty="0" err="1">
                <a:effectLst/>
                <a:latin typeface="Calibri" panose="020F0502020204030204" pitchFamily="34" charset="0"/>
                <a:ea typeface="Calibri" panose="020F0502020204030204" pitchFamily="34" charset="0"/>
                <a:cs typeface="Times New Roman" panose="02020603050405020304" pitchFamily="18" charset="0"/>
              </a:rPr>
              <a:t>Portguese</a:t>
            </a:r>
            <a:r>
              <a:rPr lang="en-US" sz="3700" dirty="0">
                <a:effectLst/>
                <a:latin typeface="Calibri" panose="020F0502020204030204" pitchFamily="34" charset="0"/>
                <a:ea typeface="Calibri" panose="020F0502020204030204" pitchFamily="34" charset="0"/>
                <a:cs typeface="Times New Roman" panose="02020603050405020304" pitchFamily="18" charset="0"/>
              </a:rPr>
              <a:t> Grand Prix? F1 Strategy Guide. FIA, 2021. </a:t>
            </a:r>
            <a:r>
              <a:rPr lang="en-US" sz="37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7"/>
              </a:rPr>
              <a:t>https://www.formula1.com/en/latest/article.strategy-guide-what-are-the-possible-race-strategies-for-the-portuguese.QD1Mt2DmtE3A4las99xyZ.html</a:t>
            </a:r>
            <a:r>
              <a:rPr lang="en-US" sz="37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50000"/>
              </a:lnSpc>
              <a:spcBef>
                <a:spcPts val="0"/>
              </a:spcBef>
              <a:buNone/>
            </a:pPr>
            <a:r>
              <a:rPr lang="en-US" sz="3700" dirty="0">
                <a:latin typeface="Calibri" panose="020F0502020204030204" pitchFamily="34" charset="0"/>
                <a:ea typeface="Calibri" panose="020F0502020204030204" pitchFamily="34" charset="0"/>
                <a:cs typeface="Times New Roman" panose="02020603050405020304" pitchFamily="18" charset="0"/>
              </a:rPr>
              <a:t>[8] </a:t>
            </a:r>
            <a:r>
              <a:rPr lang="en-US" sz="3700" dirty="0">
                <a:effectLst/>
                <a:latin typeface="Calibri" panose="020F0502020204030204" pitchFamily="34" charset="0"/>
                <a:ea typeface="Calibri" panose="020F0502020204030204" pitchFamily="34" charset="0"/>
                <a:cs typeface="Times New Roman" panose="02020603050405020304" pitchFamily="18" charset="0"/>
              </a:rPr>
              <a:t>TUMFTM race-simulation. A race simulation to determine a race strategy for motorsport circuit races. Race strategy in this context means the determination of pit stops. </a:t>
            </a:r>
            <a:r>
              <a:rPr lang="en-US" sz="37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https://github.com/TUMFTM/race-simulation</a:t>
            </a:r>
            <a:endParaRPr lang="en-US" sz="37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3700" dirty="0"/>
              <a:t>[9] Fast F1 Python API. https://</a:t>
            </a:r>
            <a:r>
              <a:rPr lang="en-US" sz="3700" dirty="0" err="1"/>
              <a:t>github.com</a:t>
            </a:r>
            <a:r>
              <a:rPr lang="en-US" sz="3700" dirty="0"/>
              <a:t>/</a:t>
            </a:r>
            <a:r>
              <a:rPr lang="en-US" sz="3700" dirty="0" err="1"/>
              <a:t>theOehrly</a:t>
            </a:r>
            <a:r>
              <a:rPr lang="en-US" sz="3700" dirty="0"/>
              <a:t>/Fast-F1 </a:t>
            </a:r>
          </a:p>
          <a:p>
            <a:pPr marL="0" indent="0">
              <a:buNone/>
            </a:pPr>
            <a:r>
              <a:rPr lang="en-US" sz="3700" dirty="0"/>
              <a:t>[10] M. Isola. 2022 Hungarian Grand Prix Preview. Pirelli. Jul. 25, 2022.https://</a:t>
            </a:r>
            <a:r>
              <a:rPr lang="en-US" sz="3700" dirty="0" err="1"/>
              <a:t>press.pirelli.com</a:t>
            </a:r>
            <a:r>
              <a:rPr lang="en-US" sz="3700" dirty="0"/>
              <a:t>/2022-hungarian-grand-prix---preview/</a:t>
            </a:r>
          </a:p>
          <a:p>
            <a:pPr marL="0" indent="0">
              <a:buNone/>
            </a:pPr>
            <a:r>
              <a:rPr lang="en-US" sz="3700" dirty="0"/>
              <a:t>[11] “Ferrari Disaster Class: Is Hard compound ever going to work? A deep-analysis of tire degradation” Tracing Insights. Aug. 4, 2022.. https://</a:t>
            </a:r>
            <a:r>
              <a:rPr lang="en-US" sz="3700" dirty="0" err="1"/>
              <a:t>tracinginsights.substack.com</a:t>
            </a:r>
            <a:r>
              <a:rPr lang="en-US" sz="3700" dirty="0"/>
              <a:t>/p/</a:t>
            </a:r>
            <a:r>
              <a:rPr lang="en-US" sz="3700" dirty="0" err="1"/>
              <a:t>ferrari</a:t>
            </a:r>
            <a:r>
              <a:rPr lang="en-US" sz="3700" dirty="0"/>
              <a:t>-disaster-class-is-hard-compound</a:t>
            </a:r>
          </a:p>
          <a:p>
            <a:pPr marL="0" indent="0">
              <a:buNone/>
            </a:pPr>
            <a:endParaRPr lang="en-US" dirty="0"/>
          </a:p>
        </p:txBody>
      </p:sp>
      <p:sp>
        <p:nvSpPr>
          <p:cNvPr id="4" name="Slide Number Placeholder 3">
            <a:extLst>
              <a:ext uri="{FF2B5EF4-FFF2-40B4-BE49-F238E27FC236}">
                <a16:creationId xmlns:a16="http://schemas.microsoft.com/office/drawing/2014/main" id="{842682AA-4388-41C9-D8EA-835907A504A3}"/>
              </a:ext>
            </a:extLst>
          </p:cNvPr>
          <p:cNvSpPr>
            <a:spLocks noGrp="1"/>
          </p:cNvSpPr>
          <p:nvPr>
            <p:ph type="sldNum" sz="quarter" idx="12"/>
          </p:nvPr>
        </p:nvSpPr>
        <p:spPr/>
        <p:txBody>
          <a:bodyPr/>
          <a:lstStyle/>
          <a:p>
            <a:fld id="{48F63A3B-78C7-47BE-AE5E-E10140E04643}" type="slidenum">
              <a:rPr lang="en-US" smtClean="0"/>
              <a:t>42</a:t>
            </a:fld>
            <a:endParaRPr lang="en-US"/>
          </a:p>
        </p:txBody>
      </p:sp>
    </p:spTree>
    <p:extLst>
      <p:ext uri="{BB962C8B-B14F-4D97-AF65-F5344CB8AC3E}">
        <p14:creationId xmlns:p14="http://schemas.microsoft.com/office/powerpoint/2010/main" val="1675618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3668-DEA3-1B8E-71AB-4E0F7B771FB8}"/>
              </a:ext>
            </a:extLst>
          </p:cNvPr>
          <p:cNvSpPr>
            <a:spLocks noGrp="1"/>
          </p:cNvSpPr>
          <p:nvPr>
            <p:ph type="title"/>
          </p:nvPr>
        </p:nvSpPr>
        <p:spPr/>
        <p:txBody>
          <a:bodyPr/>
          <a:lstStyle/>
          <a:p>
            <a:r>
              <a:rPr lang="en-US" dirty="0"/>
              <a:t>Finding shortest race time</a:t>
            </a:r>
          </a:p>
        </p:txBody>
      </p:sp>
      <p:sp>
        <p:nvSpPr>
          <p:cNvPr id="4" name="Slide Number Placeholder 3">
            <a:extLst>
              <a:ext uri="{FF2B5EF4-FFF2-40B4-BE49-F238E27FC236}">
                <a16:creationId xmlns:a16="http://schemas.microsoft.com/office/drawing/2014/main" id="{C16D3B62-9478-C711-211C-2C4C3D3BC5CA}"/>
              </a:ext>
            </a:extLst>
          </p:cNvPr>
          <p:cNvSpPr>
            <a:spLocks noGrp="1"/>
          </p:cNvSpPr>
          <p:nvPr>
            <p:ph type="sldNum" sz="quarter" idx="12"/>
          </p:nvPr>
        </p:nvSpPr>
        <p:spPr/>
        <p:txBody>
          <a:bodyPr/>
          <a:lstStyle/>
          <a:p>
            <a:fld id="{48F63A3B-78C7-47BE-AE5E-E10140E04643}" type="slidenum">
              <a:rPr lang="en-US" smtClean="0"/>
              <a:t>43</a:t>
            </a:fld>
            <a:endParaRPr lang="en-US"/>
          </a:p>
        </p:txBody>
      </p:sp>
      <p:pic>
        <p:nvPicPr>
          <p:cNvPr id="5" name="Content Placeholder 4" descr="Diagram&#10;&#10;Description automatically generated with medium confidence">
            <a:extLst>
              <a:ext uri="{FF2B5EF4-FFF2-40B4-BE49-F238E27FC236}">
                <a16:creationId xmlns:a16="http://schemas.microsoft.com/office/drawing/2014/main" id="{5854571C-7C48-3840-0BC3-C0D4DAE061C7}"/>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40647"/>
          <a:stretch/>
        </p:blipFill>
        <p:spPr>
          <a:xfrm>
            <a:off x="861709" y="2446598"/>
            <a:ext cx="10539109" cy="1964803"/>
          </a:xfrm>
          <a:prstGeom prst="rect">
            <a:avLst/>
          </a:prstGeom>
        </p:spPr>
      </p:pic>
    </p:spTree>
    <p:extLst>
      <p:ext uri="{BB962C8B-B14F-4D97-AF65-F5344CB8AC3E}">
        <p14:creationId xmlns:p14="http://schemas.microsoft.com/office/powerpoint/2010/main" val="335434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C8E3F-A1F7-C9CB-5C93-5345DF5E97DE}"/>
              </a:ext>
            </a:extLst>
          </p:cNvPr>
          <p:cNvSpPr>
            <a:spLocks noGrp="1"/>
          </p:cNvSpPr>
          <p:nvPr>
            <p:ph type="title"/>
          </p:nvPr>
        </p:nvSpPr>
        <p:spPr/>
        <p:txBody>
          <a:bodyPr>
            <a:normAutofit/>
          </a:bodyPr>
          <a:lstStyle/>
          <a:p>
            <a:pPr algn="l"/>
            <a:r>
              <a:rPr lang="en-US" b="0" i="0" dirty="0">
                <a:solidFill>
                  <a:schemeClr val="tx2"/>
                </a:solidFill>
                <a:effectLst/>
                <a:latin typeface="F1"/>
              </a:rPr>
              <a:t>Hungarian Grand Prix 2022</a:t>
            </a:r>
            <a:endParaRPr lang="en-US" dirty="0"/>
          </a:p>
        </p:txBody>
      </p:sp>
      <p:sp>
        <p:nvSpPr>
          <p:cNvPr id="7" name="Content Placeholder 6">
            <a:extLst>
              <a:ext uri="{FF2B5EF4-FFF2-40B4-BE49-F238E27FC236}">
                <a16:creationId xmlns:a16="http://schemas.microsoft.com/office/drawing/2014/main" id="{EDF997B6-0B80-DDF3-68C6-A03788C1ACDF}"/>
              </a:ext>
            </a:extLst>
          </p:cNvPr>
          <p:cNvSpPr>
            <a:spLocks noGrp="1"/>
          </p:cNvSpPr>
          <p:nvPr>
            <p:ph idx="1"/>
          </p:nvPr>
        </p:nvSpPr>
        <p:spPr/>
        <p:txBody>
          <a:bodyPr>
            <a:normAutofit fontScale="92500" lnSpcReduction="20000"/>
          </a:bodyPr>
          <a:lstStyle/>
          <a:p>
            <a:pPr marL="0" indent="0">
              <a:lnSpc>
                <a:spcPct val="150000"/>
              </a:lnSpc>
              <a:buNone/>
            </a:pPr>
            <a:r>
              <a:rPr lang="en-US" dirty="0"/>
              <a:t>Budapest, Hungary</a:t>
            </a:r>
          </a:p>
          <a:p>
            <a:pPr marL="0" indent="0">
              <a:lnSpc>
                <a:spcPct val="150000"/>
              </a:lnSpc>
              <a:buNone/>
            </a:pPr>
            <a:r>
              <a:rPr lang="en-US" dirty="0"/>
              <a:t>First Grand Prix   </a:t>
            </a:r>
            <a:r>
              <a:rPr lang="en-US" b="1" dirty="0">
                <a:solidFill>
                  <a:srgbClr val="C00000"/>
                </a:solidFill>
              </a:rPr>
              <a:t>1986</a:t>
            </a:r>
          </a:p>
          <a:p>
            <a:pPr marL="0" indent="0">
              <a:lnSpc>
                <a:spcPct val="150000"/>
              </a:lnSpc>
              <a:buNone/>
            </a:pPr>
            <a:r>
              <a:rPr lang="en-US" dirty="0"/>
              <a:t>Number of Laps  </a:t>
            </a:r>
            <a:r>
              <a:rPr lang="en-US" b="1" dirty="0">
                <a:solidFill>
                  <a:srgbClr val="C00000"/>
                </a:solidFill>
              </a:rPr>
              <a:t>70</a:t>
            </a:r>
          </a:p>
          <a:p>
            <a:pPr marL="0" indent="0">
              <a:lnSpc>
                <a:spcPct val="150000"/>
              </a:lnSpc>
              <a:buNone/>
            </a:pPr>
            <a:r>
              <a:rPr lang="en-US" dirty="0"/>
              <a:t>Circuit Length      </a:t>
            </a:r>
            <a:r>
              <a:rPr lang="en-US" b="1" dirty="0">
                <a:solidFill>
                  <a:srgbClr val="C00000"/>
                </a:solidFill>
              </a:rPr>
              <a:t>4.381 km </a:t>
            </a:r>
            <a:r>
              <a:rPr lang="en-US" sz="1900" dirty="0">
                <a:solidFill>
                  <a:srgbClr val="580604"/>
                </a:solidFill>
              </a:rPr>
              <a:t>(2.72 mi) </a:t>
            </a:r>
          </a:p>
          <a:p>
            <a:pPr marL="0" indent="0">
              <a:lnSpc>
                <a:spcPct val="150000"/>
              </a:lnSpc>
              <a:buNone/>
            </a:pPr>
            <a:r>
              <a:rPr lang="en-US" dirty="0"/>
              <a:t>Race Distance      </a:t>
            </a:r>
            <a:r>
              <a:rPr lang="en-US" b="1" dirty="0">
                <a:solidFill>
                  <a:srgbClr val="C00000"/>
                </a:solidFill>
              </a:rPr>
              <a:t>306.63 km </a:t>
            </a:r>
            <a:r>
              <a:rPr lang="en-US" sz="1900" dirty="0">
                <a:solidFill>
                  <a:srgbClr val="580604"/>
                </a:solidFill>
              </a:rPr>
              <a:t>(190.53 mi) </a:t>
            </a:r>
            <a:endParaRPr lang="en-US" sz="1900" b="1" dirty="0">
              <a:solidFill>
                <a:srgbClr val="580604"/>
              </a:solidFill>
            </a:endParaRPr>
          </a:p>
          <a:p>
            <a:pPr marL="0" indent="0">
              <a:lnSpc>
                <a:spcPct val="150000"/>
              </a:lnSpc>
              <a:buNone/>
            </a:pPr>
            <a:r>
              <a:rPr lang="en-US" dirty="0"/>
              <a:t>Lap Record           </a:t>
            </a:r>
            <a:r>
              <a:rPr lang="en-US" b="1" dirty="0">
                <a:solidFill>
                  <a:srgbClr val="C00000"/>
                </a:solidFill>
              </a:rPr>
              <a:t>1:16.627</a:t>
            </a:r>
            <a:br>
              <a:rPr lang="en-US" dirty="0"/>
            </a:br>
            <a:r>
              <a:rPr lang="en-US" dirty="0"/>
              <a:t>                               </a:t>
            </a:r>
            <a:r>
              <a:rPr lang="en-US" sz="1700" dirty="0">
                <a:solidFill>
                  <a:srgbClr val="580604"/>
                </a:solidFill>
              </a:rPr>
              <a:t>Lewis Hamilton (2020)</a:t>
            </a:r>
            <a:endParaRPr lang="en-US" dirty="0">
              <a:solidFill>
                <a:srgbClr val="580604"/>
              </a:solidFill>
            </a:endParaRPr>
          </a:p>
        </p:txBody>
      </p:sp>
      <p:sp>
        <p:nvSpPr>
          <p:cNvPr id="5" name="Slide Number Placeholder 4">
            <a:extLst>
              <a:ext uri="{FF2B5EF4-FFF2-40B4-BE49-F238E27FC236}">
                <a16:creationId xmlns:a16="http://schemas.microsoft.com/office/drawing/2014/main" id="{74BE913D-F117-64F1-4AB7-A1EB617F39E7}"/>
              </a:ext>
            </a:extLst>
          </p:cNvPr>
          <p:cNvSpPr>
            <a:spLocks noGrp="1"/>
          </p:cNvSpPr>
          <p:nvPr>
            <p:ph type="sldNum" sz="quarter" idx="12"/>
          </p:nvPr>
        </p:nvSpPr>
        <p:spPr/>
        <p:txBody>
          <a:bodyPr/>
          <a:lstStyle/>
          <a:p>
            <a:fld id="{48F63A3B-78C7-47BE-AE5E-E10140E04643}" type="slidenum">
              <a:rPr lang="en-US" smtClean="0"/>
              <a:t>5</a:t>
            </a:fld>
            <a:endParaRPr lang="en-US"/>
          </a:p>
        </p:txBody>
      </p:sp>
      <p:pic>
        <p:nvPicPr>
          <p:cNvPr id="6146" name="Picture 2" descr="Hungarian Grand Prix 2022 - F1 Race">
            <a:extLst>
              <a:ext uri="{FF2B5EF4-FFF2-40B4-BE49-F238E27FC236}">
                <a16:creationId xmlns:a16="http://schemas.microsoft.com/office/drawing/2014/main" id="{569CCE9E-6BBE-8F7D-318A-98BB394CBF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42" r="11600"/>
          <a:stretch/>
        </p:blipFill>
        <p:spPr bwMode="auto">
          <a:xfrm>
            <a:off x="5528249" y="1565195"/>
            <a:ext cx="6382099" cy="479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648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7AE4D-505D-9775-32D1-F214BB85D29A}"/>
              </a:ext>
            </a:extLst>
          </p:cNvPr>
          <p:cNvSpPr>
            <a:spLocks noGrp="1"/>
          </p:cNvSpPr>
          <p:nvPr>
            <p:ph type="title"/>
          </p:nvPr>
        </p:nvSpPr>
        <p:spPr/>
        <p:txBody>
          <a:bodyPr/>
          <a:lstStyle/>
          <a:p>
            <a:r>
              <a:rPr lang="en-US" dirty="0"/>
              <a:t>Race story: hard tire was a “turning point”</a:t>
            </a:r>
          </a:p>
        </p:txBody>
      </p:sp>
      <p:sp>
        <p:nvSpPr>
          <p:cNvPr id="4" name="Slide Number Placeholder 3">
            <a:extLst>
              <a:ext uri="{FF2B5EF4-FFF2-40B4-BE49-F238E27FC236}">
                <a16:creationId xmlns:a16="http://schemas.microsoft.com/office/drawing/2014/main" id="{B1FC87E4-FD25-DDB8-8238-5459CF438AC3}"/>
              </a:ext>
            </a:extLst>
          </p:cNvPr>
          <p:cNvSpPr>
            <a:spLocks noGrp="1"/>
          </p:cNvSpPr>
          <p:nvPr>
            <p:ph type="sldNum" sz="quarter" idx="12"/>
          </p:nvPr>
        </p:nvSpPr>
        <p:spPr/>
        <p:txBody>
          <a:bodyPr/>
          <a:lstStyle/>
          <a:p>
            <a:fld id="{48F63A3B-78C7-47BE-AE5E-E10140E04643}" type="slidenum">
              <a:rPr lang="en-US" smtClean="0"/>
              <a:t>6</a:t>
            </a:fld>
            <a:endParaRPr lang="en-US"/>
          </a:p>
        </p:txBody>
      </p:sp>
      <p:pic>
        <p:nvPicPr>
          <p:cNvPr id="8194" name="Picture 2" descr="cumulative delta graph for 2022 Hungarian GP">
            <a:extLst>
              <a:ext uri="{FF2B5EF4-FFF2-40B4-BE49-F238E27FC236}">
                <a16:creationId xmlns:a16="http://schemas.microsoft.com/office/drawing/2014/main" id="{B1793538-B686-2D24-AE99-EE64E289D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61"/>
          <a:stretch/>
        </p:blipFill>
        <p:spPr bwMode="auto">
          <a:xfrm>
            <a:off x="1572770" y="1622426"/>
            <a:ext cx="9046459" cy="4802187"/>
          </a:xfrm>
          <a:prstGeom prst="rect">
            <a:avLst/>
          </a:prstGeom>
          <a:noFill/>
          <a:extLst>
            <a:ext uri="{909E8E84-426E-40DD-AFC4-6F175D3DCCD1}">
              <a14:hiddenFill xmlns:a14="http://schemas.microsoft.com/office/drawing/2010/main">
                <a:solidFill>
                  <a:srgbClr val="FFFFFF"/>
                </a:solidFill>
              </a14:hiddenFill>
            </a:ext>
          </a:extLst>
        </p:spPr>
      </p:pic>
      <p:sp>
        <p:nvSpPr>
          <p:cNvPr id="8" name="Donut 7">
            <a:extLst>
              <a:ext uri="{FF2B5EF4-FFF2-40B4-BE49-F238E27FC236}">
                <a16:creationId xmlns:a16="http://schemas.microsoft.com/office/drawing/2014/main" id="{428DB6E4-7133-0E5A-632A-7BCD0397965D}"/>
              </a:ext>
            </a:extLst>
          </p:cNvPr>
          <p:cNvSpPr/>
          <p:nvPr/>
        </p:nvSpPr>
        <p:spPr>
          <a:xfrm>
            <a:off x="6177022" y="3692518"/>
            <a:ext cx="1450693" cy="1609874"/>
          </a:xfrm>
          <a:prstGeom prst="donut">
            <a:avLst>
              <a:gd name="adj" fmla="val 1197"/>
            </a:avLst>
          </a:prstGeom>
          <a:solidFill>
            <a:schemeClr val="tx2">
              <a:lumMod val="75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127813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4972-D7D7-4A71-F42F-1CF8DCDE1C65}"/>
              </a:ext>
            </a:extLst>
          </p:cNvPr>
          <p:cNvSpPr>
            <a:spLocks noGrp="1"/>
          </p:cNvSpPr>
          <p:nvPr>
            <p:ph type="title"/>
          </p:nvPr>
        </p:nvSpPr>
        <p:spPr>
          <a:xfrm>
            <a:off x="838200" y="365125"/>
            <a:ext cx="10870324" cy="1351838"/>
          </a:xfrm>
        </p:spPr>
        <p:txBody>
          <a:bodyPr/>
          <a:lstStyle/>
          <a:p>
            <a:r>
              <a:rPr lang="en-US" dirty="0">
                <a:cs typeface="Calibri Light"/>
              </a:rPr>
              <a:t>What happened to Ferrari?</a:t>
            </a:r>
            <a:endParaRPr lang="en-US" dirty="0"/>
          </a:p>
        </p:txBody>
      </p:sp>
      <p:pic>
        <p:nvPicPr>
          <p:cNvPr id="4" name="Picture 4">
            <a:extLst>
              <a:ext uri="{FF2B5EF4-FFF2-40B4-BE49-F238E27FC236}">
                <a16:creationId xmlns:a16="http://schemas.microsoft.com/office/drawing/2014/main" id="{D83EFD58-F1F8-37B5-93FC-21CB9107CEAE}"/>
              </a:ext>
            </a:extLst>
          </p:cNvPr>
          <p:cNvPicPr>
            <a:picLocks noGrp="1" noChangeAspect="1"/>
          </p:cNvPicPr>
          <p:nvPr>
            <p:ph idx="1"/>
          </p:nvPr>
        </p:nvPicPr>
        <p:blipFill>
          <a:blip r:embed="rId2"/>
          <a:stretch>
            <a:fillRect/>
          </a:stretch>
        </p:blipFill>
        <p:spPr>
          <a:xfrm>
            <a:off x="104668" y="1470552"/>
            <a:ext cx="9431676" cy="5306122"/>
          </a:xfrm>
          <a:effectLst>
            <a:softEdge rad="265258"/>
          </a:effectLst>
        </p:spPr>
      </p:pic>
      <p:sp>
        <p:nvSpPr>
          <p:cNvPr id="5" name="Slide Number Placeholder 4">
            <a:extLst>
              <a:ext uri="{FF2B5EF4-FFF2-40B4-BE49-F238E27FC236}">
                <a16:creationId xmlns:a16="http://schemas.microsoft.com/office/drawing/2014/main" id="{B1D4387B-645D-6A10-CF14-CB298246B497}"/>
              </a:ext>
            </a:extLst>
          </p:cNvPr>
          <p:cNvSpPr>
            <a:spLocks noGrp="1"/>
          </p:cNvSpPr>
          <p:nvPr>
            <p:ph type="sldNum" sz="quarter" idx="12"/>
          </p:nvPr>
        </p:nvSpPr>
        <p:spPr/>
        <p:txBody>
          <a:bodyPr/>
          <a:lstStyle/>
          <a:p>
            <a:fld id="{48F63A3B-78C7-47BE-AE5E-E10140E04643}" type="slidenum">
              <a:rPr lang="en-US" smtClean="0"/>
              <a:t>7</a:t>
            </a:fld>
            <a:endParaRPr lang="en-US"/>
          </a:p>
        </p:txBody>
      </p:sp>
      <p:pic>
        <p:nvPicPr>
          <p:cNvPr id="9" name="Picture 8" descr="Graphical user interface&#10;&#10;Description automatically generated">
            <a:extLst>
              <a:ext uri="{FF2B5EF4-FFF2-40B4-BE49-F238E27FC236}">
                <a16:creationId xmlns:a16="http://schemas.microsoft.com/office/drawing/2014/main" id="{45203256-C593-E3E3-C87D-579872A24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994" y="1716963"/>
            <a:ext cx="4838700" cy="4813300"/>
          </a:xfrm>
          <a:prstGeom prst="rect">
            <a:avLst/>
          </a:prstGeom>
          <a:ln>
            <a:solidFill>
              <a:schemeClr val="bg1"/>
            </a:solidFill>
          </a:ln>
          <a:effectLst>
            <a:outerShdw blurRad="244681" dist="139647" dir="8100000" algn="tr" rotWithShape="0">
              <a:prstClr val="black">
                <a:alpha val="40000"/>
              </a:prstClr>
            </a:outerShdw>
          </a:effectLst>
        </p:spPr>
      </p:pic>
      <p:sp>
        <p:nvSpPr>
          <p:cNvPr id="10" name="TextBox 9">
            <a:extLst>
              <a:ext uri="{FF2B5EF4-FFF2-40B4-BE49-F238E27FC236}">
                <a16:creationId xmlns:a16="http://schemas.microsoft.com/office/drawing/2014/main" id="{328E8730-4468-F810-BDE1-4A399A2555FD}"/>
              </a:ext>
            </a:extLst>
          </p:cNvPr>
          <p:cNvSpPr txBox="1"/>
          <p:nvPr/>
        </p:nvSpPr>
        <p:spPr>
          <a:xfrm>
            <a:off x="3032567" y="69448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68760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2712-4512-1566-B644-604E7D2D453A}"/>
              </a:ext>
            </a:extLst>
          </p:cNvPr>
          <p:cNvSpPr>
            <a:spLocks noGrp="1"/>
          </p:cNvSpPr>
          <p:nvPr>
            <p:ph type="title"/>
          </p:nvPr>
        </p:nvSpPr>
        <p:spPr>
          <a:xfrm>
            <a:off x="839672" y="548640"/>
            <a:ext cx="9209058" cy="1166439"/>
          </a:xfrm>
        </p:spPr>
        <p:txBody>
          <a:bodyPr>
            <a:normAutofit/>
          </a:bodyPr>
          <a:lstStyle/>
          <a:p>
            <a:r>
              <a:rPr lang="en-US" sz="3700">
                <a:cs typeface="Calibri Light"/>
              </a:rPr>
              <a:t>By most accounts Ferrari were doomed by poor race strategy</a:t>
            </a:r>
          </a:p>
        </p:txBody>
      </p:sp>
      <p:sp>
        <p:nvSpPr>
          <p:cNvPr id="3" name="Content Placeholder 2">
            <a:extLst>
              <a:ext uri="{FF2B5EF4-FFF2-40B4-BE49-F238E27FC236}">
                <a16:creationId xmlns:a16="http://schemas.microsoft.com/office/drawing/2014/main" id="{7FEF7CB4-DCCA-B952-F913-F201B9F869E7}"/>
              </a:ext>
            </a:extLst>
          </p:cNvPr>
          <p:cNvSpPr>
            <a:spLocks noGrp="1"/>
          </p:cNvSpPr>
          <p:nvPr>
            <p:ph idx="1"/>
          </p:nvPr>
        </p:nvSpPr>
        <p:spPr>
          <a:xfrm>
            <a:off x="839672" y="2477238"/>
            <a:ext cx="10168128" cy="3116952"/>
          </a:xfrm>
        </p:spPr>
        <p:txBody>
          <a:bodyPr vert="horz" lIns="91440" tIns="45720" rIns="91440" bIns="45720" rtlCol="0" anchor="ctr">
            <a:normAutofit/>
          </a:bodyPr>
          <a:lstStyle/>
          <a:p>
            <a:pPr>
              <a:spcBef>
                <a:spcPts val="2000"/>
              </a:spcBef>
            </a:pPr>
            <a:r>
              <a:rPr lang="en-US" sz="2200" dirty="0">
                <a:cs typeface="Calibri"/>
              </a:rPr>
              <a:t>Leclerc pitted 3 time during the race and was the only driver finishing in the top 15 to take 3 stops</a:t>
            </a:r>
          </a:p>
          <a:p>
            <a:pPr>
              <a:spcBef>
                <a:spcPts val="2000"/>
              </a:spcBef>
            </a:pPr>
            <a:r>
              <a:rPr lang="en-US" sz="2200" dirty="0">
                <a:cs typeface="Calibri"/>
              </a:rPr>
              <a:t>Between lap 39 and lap 54, Ferrari opted for the hard tire compound. None of the finishers in the top 5 utilized the hard compound during the race</a:t>
            </a:r>
          </a:p>
          <a:p>
            <a:pPr>
              <a:spcBef>
                <a:spcPts val="2000"/>
              </a:spcBef>
            </a:pPr>
            <a:r>
              <a:rPr lang="en-US" sz="2200" dirty="0">
                <a:cs typeface="Calibri"/>
              </a:rPr>
              <a:t> Sky sports analyst Jonny Herbert described the Ferrari strategy as "embarrassing", and Leclerc himself referred to it as a "disaster"</a:t>
            </a:r>
          </a:p>
        </p:txBody>
      </p:sp>
      <p:sp>
        <p:nvSpPr>
          <p:cNvPr id="5" name="Slide Number Placeholder 4">
            <a:extLst>
              <a:ext uri="{FF2B5EF4-FFF2-40B4-BE49-F238E27FC236}">
                <a16:creationId xmlns:a16="http://schemas.microsoft.com/office/drawing/2014/main" id="{EF638BC0-2113-DC7B-F614-D822BE0E8CD6}"/>
              </a:ext>
            </a:extLst>
          </p:cNvPr>
          <p:cNvSpPr>
            <a:spLocks noGrp="1"/>
          </p:cNvSpPr>
          <p:nvPr>
            <p:ph type="sldNum" sz="quarter" idx="12"/>
          </p:nvPr>
        </p:nvSpPr>
        <p:spPr/>
        <p:txBody>
          <a:bodyPr/>
          <a:lstStyle/>
          <a:p>
            <a:fld id="{48F63A3B-78C7-47BE-AE5E-E10140E04643}" type="slidenum">
              <a:rPr lang="en-US" smtClean="0"/>
              <a:t>8</a:t>
            </a:fld>
            <a:endParaRPr lang="en-US"/>
          </a:p>
        </p:txBody>
      </p:sp>
    </p:spTree>
    <p:extLst>
      <p:ext uri="{BB962C8B-B14F-4D97-AF65-F5344CB8AC3E}">
        <p14:creationId xmlns:p14="http://schemas.microsoft.com/office/powerpoint/2010/main" val="2951285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C4DB03-EA6D-7325-2769-B15756BF5DF7}"/>
              </a:ext>
            </a:extLst>
          </p:cNvPr>
          <p:cNvSpPr>
            <a:spLocks noGrp="1"/>
          </p:cNvSpPr>
          <p:nvPr>
            <p:ph sz="half" idx="1"/>
          </p:nvPr>
        </p:nvSpPr>
        <p:spPr>
          <a:xfrm>
            <a:off x="838200" y="1745371"/>
            <a:ext cx="9787359" cy="4976104"/>
          </a:xfrm>
        </p:spPr>
        <p:txBody>
          <a:bodyPr vert="horz" lIns="91440" tIns="45720" rIns="91440" bIns="45720" rtlCol="0" anchor="t">
            <a:noAutofit/>
          </a:bodyPr>
          <a:lstStyle/>
          <a:p>
            <a:r>
              <a:rPr lang="en-US" sz="2200" dirty="0">
                <a:cs typeface="Calibri"/>
              </a:rPr>
              <a:t>22 Grands Prix (races) are held over the course of a F1 season.</a:t>
            </a:r>
          </a:p>
          <a:p>
            <a:r>
              <a:rPr lang="en-US" sz="2200" dirty="0">
                <a:cs typeface="Calibri"/>
              </a:rPr>
              <a:t>20 drivers from 10 teams compete for both an individual (driver) and a constructor (team) championship. </a:t>
            </a:r>
          </a:p>
          <a:p>
            <a:r>
              <a:rPr lang="en-US" sz="2200" dirty="0">
                <a:cs typeface="Calibri"/>
              </a:rPr>
              <a:t>Points are awarded to the top 10 finishers of each race.</a:t>
            </a:r>
          </a:p>
          <a:p>
            <a:endParaRPr lang="en-US" sz="2200" dirty="0">
              <a:cs typeface="Calibri"/>
            </a:endParaRPr>
          </a:p>
          <a:p>
            <a:endParaRPr lang="en-US" sz="2200" dirty="0">
              <a:cs typeface="Calibri"/>
            </a:endParaRPr>
          </a:p>
          <a:p>
            <a:endParaRPr lang="en-US" sz="2200" dirty="0">
              <a:cs typeface="Calibri"/>
            </a:endParaRPr>
          </a:p>
          <a:p>
            <a:r>
              <a:rPr lang="en-US" sz="2200" dirty="0">
                <a:cs typeface="Calibri"/>
              </a:rPr>
              <a:t>Multiple sessions are held on a race weekend.</a:t>
            </a:r>
          </a:p>
          <a:p>
            <a:endParaRPr lang="en-US" sz="2200" dirty="0">
              <a:cs typeface="Calibri"/>
            </a:endParaRPr>
          </a:p>
          <a:p>
            <a:endParaRPr lang="en-US" sz="2200" dirty="0">
              <a:cs typeface="Calibri"/>
            </a:endParaRPr>
          </a:p>
          <a:p>
            <a:pPr marL="0" indent="0">
              <a:buNone/>
            </a:pPr>
            <a:endParaRPr lang="en-US" sz="2200" dirty="0">
              <a:cs typeface="Calibri"/>
            </a:endParaRPr>
          </a:p>
          <a:p>
            <a:endParaRPr lang="en-US" sz="2200" dirty="0">
              <a:cs typeface="Calibri"/>
            </a:endParaRPr>
          </a:p>
          <a:p>
            <a:endParaRPr lang="en-US" sz="2200" dirty="0">
              <a:cs typeface="Calibri"/>
            </a:endParaRPr>
          </a:p>
          <a:p>
            <a:pPr marL="0" indent="0">
              <a:buNone/>
            </a:pPr>
            <a:endParaRPr lang="en-US" sz="2000" dirty="0">
              <a:ea typeface="+mn-lt"/>
              <a:cs typeface="+mn-lt"/>
            </a:endParaRPr>
          </a:p>
          <a:p>
            <a:pPr marL="0" indent="0">
              <a:buNone/>
            </a:pPr>
            <a:endParaRPr lang="en-US" sz="2000" dirty="0">
              <a:cs typeface="Calibri"/>
            </a:endParaRPr>
          </a:p>
        </p:txBody>
      </p:sp>
      <p:sp>
        <p:nvSpPr>
          <p:cNvPr id="6" name="Slide Number Placeholder 5">
            <a:extLst>
              <a:ext uri="{FF2B5EF4-FFF2-40B4-BE49-F238E27FC236}">
                <a16:creationId xmlns:a16="http://schemas.microsoft.com/office/drawing/2014/main" id="{DB5F5B6B-1F36-9ADF-2223-7EDEEDC5F7EB}"/>
              </a:ext>
            </a:extLst>
          </p:cNvPr>
          <p:cNvSpPr>
            <a:spLocks noGrp="1"/>
          </p:cNvSpPr>
          <p:nvPr>
            <p:ph type="sldNum" sz="quarter" idx="12"/>
          </p:nvPr>
        </p:nvSpPr>
        <p:spPr/>
        <p:txBody>
          <a:bodyPr/>
          <a:lstStyle/>
          <a:p>
            <a:fld id="{48F63A3B-78C7-47BE-AE5E-E10140E04643}" type="slidenum">
              <a:rPr lang="en-US" smtClean="0"/>
              <a:t>9</a:t>
            </a:fld>
            <a:endParaRPr lang="en-US"/>
          </a:p>
        </p:txBody>
      </p:sp>
      <p:graphicFrame>
        <p:nvGraphicFramePr>
          <p:cNvPr id="5" name="Table 5">
            <a:extLst>
              <a:ext uri="{FF2B5EF4-FFF2-40B4-BE49-F238E27FC236}">
                <a16:creationId xmlns:a16="http://schemas.microsoft.com/office/drawing/2014/main" id="{A36970C9-51C4-7684-3878-BBEBE31CF958}"/>
              </a:ext>
            </a:extLst>
          </p:cNvPr>
          <p:cNvGraphicFramePr>
            <a:graphicFrameLocks noGrp="1"/>
          </p:cNvGraphicFramePr>
          <p:nvPr>
            <p:extLst>
              <p:ext uri="{D42A27DB-BD31-4B8C-83A1-F6EECF244321}">
                <p14:modId xmlns:p14="http://schemas.microsoft.com/office/powerpoint/2010/main" val="1518046849"/>
              </p:ext>
            </p:extLst>
          </p:nvPr>
        </p:nvGraphicFramePr>
        <p:xfrm>
          <a:off x="1489045" y="3508065"/>
          <a:ext cx="9136514" cy="792480"/>
        </p:xfrm>
        <a:graphic>
          <a:graphicData uri="http://schemas.openxmlformats.org/drawingml/2006/table">
            <a:tbl>
              <a:tblPr firstRow="1" bandRow="1">
                <a:tableStyleId>{5202B0CA-FC54-4496-8BCA-5EF66A818D29}</a:tableStyleId>
              </a:tblPr>
              <a:tblGrid>
                <a:gridCol w="1022828">
                  <a:extLst>
                    <a:ext uri="{9D8B030D-6E8A-4147-A177-3AD203B41FA5}">
                      <a16:colId xmlns:a16="http://schemas.microsoft.com/office/drawing/2014/main" val="3156078643"/>
                    </a:ext>
                  </a:extLst>
                </a:gridCol>
                <a:gridCol w="638358">
                  <a:extLst>
                    <a:ext uri="{9D8B030D-6E8A-4147-A177-3AD203B41FA5}">
                      <a16:colId xmlns:a16="http://schemas.microsoft.com/office/drawing/2014/main" val="3929365048"/>
                    </a:ext>
                  </a:extLst>
                </a:gridCol>
                <a:gridCol w="830592">
                  <a:extLst>
                    <a:ext uri="{9D8B030D-6E8A-4147-A177-3AD203B41FA5}">
                      <a16:colId xmlns:a16="http://schemas.microsoft.com/office/drawing/2014/main" val="1320037140"/>
                    </a:ext>
                  </a:extLst>
                </a:gridCol>
                <a:gridCol w="830592">
                  <a:extLst>
                    <a:ext uri="{9D8B030D-6E8A-4147-A177-3AD203B41FA5}">
                      <a16:colId xmlns:a16="http://schemas.microsoft.com/office/drawing/2014/main" val="3023751315"/>
                    </a:ext>
                  </a:extLst>
                </a:gridCol>
                <a:gridCol w="830592">
                  <a:extLst>
                    <a:ext uri="{9D8B030D-6E8A-4147-A177-3AD203B41FA5}">
                      <a16:colId xmlns:a16="http://schemas.microsoft.com/office/drawing/2014/main" val="4199086710"/>
                    </a:ext>
                  </a:extLst>
                </a:gridCol>
                <a:gridCol w="830592">
                  <a:extLst>
                    <a:ext uri="{9D8B030D-6E8A-4147-A177-3AD203B41FA5}">
                      <a16:colId xmlns:a16="http://schemas.microsoft.com/office/drawing/2014/main" val="4253620960"/>
                    </a:ext>
                  </a:extLst>
                </a:gridCol>
                <a:gridCol w="830592">
                  <a:extLst>
                    <a:ext uri="{9D8B030D-6E8A-4147-A177-3AD203B41FA5}">
                      <a16:colId xmlns:a16="http://schemas.microsoft.com/office/drawing/2014/main" val="3737798607"/>
                    </a:ext>
                  </a:extLst>
                </a:gridCol>
                <a:gridCol w="830592">
                  <a:extLst>
                    <a:ext uri="{9D8B030D-6E8A-4147-A177-3AD203B41FA5}">
                      <a16:colId xmlns:a16="http://schemas.microsoft.com/office/drawing/2014/main" val="1729963463"/>
                    </a:ext>
                  </a:extLst>
                </a:gridCol>
                <a:gridCol w="830592">
                  <a:extLst>
                    <a:ext uri="{9D8B030D-6E8A-4147-A177-3AD203B41FA5}">
                      <a16:colId xmlns:a16="http://schemas.microsoft.com/office/drawing/2014/main" val="1479920461"/>
                    </a:ext>
                  </a:extLst>
                </a:gridCol>
                <a:gridCol w="830592">
                  <a:extLst>
                    <a:ext uri="{9D8B030D-6E8A-4147-A177-3AD203B41FA5}">
                      <a16:colId xmlns:a16="http://schemas.microsoft.com/office/drawing/2014/main" val="3752369582"/>
                    </a:ext>
                  </a:extLst>
                </a:gridCol>
                <a:gridCol w="830592">
                  <a:extLst>
                    <a:ext uri="{9D8B030D-6E8A-4147-A177-3AD203B41FA5}">
                      <a16:colId xmlns:a16="http://schemas.microsoft.com/office/drawing/2014/main" val="3504487092"/>
                    </a:ext>
                  </a:extLst>
                </a:gridCol>
              </a:tblGrid>
              <a:tr h="302172">
                <a:tc>
                  <a:txBody>
                    <a:bodyPr/>
                    <a:lstStyle/>
                    <a:p>
                      <a:pPr lvl="0" algn="ctr">
                        <a:buNone/>
                      </a:pPr>
                      <a:r>
                        <a:rPr lang="en-US" sz="2000" b="1" dirty="0">
                          <a:solidFill>
                            <a:schemeClr val="tx2">
                              <a:lumMod val="90000"/>
                            </a:schemeClr>
                          </a:solidFill>
                        </a:rPr>
                        <a:t>Place</a:t>
                      </a:r>
                    </a:p>
                  </a:txBody>
                  <a:tcPr/>
                </a:tc>
                <a:tc>
                  <a:txBody>
                    <a:bodyPr/>
                    <a:lstStyle/>
                    <a:p>
                      <a:pPr lvl="0" algn="ctr">
                        <a:buNone/>
                      </a:pPr>
                      <a:r>
                        <a:rPr lang="en-US" sz="2000" b="1" dirty="0">
                          <a:solidFill>
                            <a:schemeClr val="tx2">
                              <a:lumMod val="90000"/>
                            </a:schemeClr>
                          </a:solidFill>
                        </a:rPr>
                        <a:t>1st</a:t>
                      </a:r>
                    </a:p>
                  </a:txBody>
                  <a:tcPr/>
                </a:tc>
                <a:tc>
                  <a:txBody>
                    <a:bodyPr/>
                    <a:lstStyle/>
                    <a:p>
                      <a:pPr algn="ctr"/>
                      <a:r>
                        <a:rPr lang="en-US" sz="2000" b="1" dirty="0">
                          <a:solidFill>
                            <a:schemeClr val="tx2">
                              <a:lumMod val="90000"/>
                            </a:schemeClr>
                          </a:solidFill>
                        </a:rPr>
                        <a:t>2nd</a:t>
                      </a:r>
                    </a:p>
                  </a:txBody>
                  <a:tcPr/>
                </a:tc>
                <a:tc>
                  <a:txBody>
                    <a:bodyPr/>
                    <a:lstStyle/>
                    <a:p>
                      <a:pPr algn="ctr"/>
                      <a:r>
                        <a:rPr lang="en-US" sz="2000" b="1" dirty="0">
                          <a:solidFill>
                            <a:schemeClr val="tx2">
                              <a:lumMod val="90000"/>
                            </a:schemeClr>
                          </a:solidFill>
                        </a:rPr>
                        <a:t>3rd</a:t>
                      </a:r>
                    </a:p>
                  </a:txBody>
                  <a:tcPr/>
                </a:tc>
                <a:tc>
                  <a:txBody>
                    <a:bodyPr/>
                    <a:lstStyle/>
                    <a:p>
                      <a:pPr algn="ctr"/>
                      <a:r>
                        <a:rPr lang="en-US" sz="2000" b="1" dirty="0">
                          <a:solidFill>
                            <a:schemeClr val="tx2">
                              <a:lumMod val="90000"/>
                            </a:schemeClr>
                          </a:solidFill>
                        </a:rPr>
                        <a:t>4th</a:t>
                      </a:r>
                    </a:p>
                  </a:txBody>
                  <a:tcPr/>
                </a:tc>
                <a:tc>
                  <a:txBody>
                    <a:bodyPr/>
                    <a:lstStyle/>
                    <a:p>
                      <a:pPr algn="ctr"/>
                      <a:r>
                        <a:rPr lang="en-US" sz="2000" b="1" dirty="0">
                          <a:solidFill>
                            <a:schemeClr val="tx2">
                              <a:lumMod val="90000"/>
                            </a:schemeClr>
                          </a:solidFill>
                        </a:rPr>
                        <a:t>5th</a:t>
                      </a:r>
                    </a:p>
                  </a:txBody>
                  <a:tcPr/>
                </a:tc>
                <a:tc>
                  <a:txBody>
                    <a:bodyPr/>
                    <a:lstStyle/>
                    <a:p>
                      <a:pPr algn="ctr"/>
                      <a:r>
                        <a:rPr lang="en-US" sz="2000" b="1" dirty="0">
                          <a:solidFill>
                            <a:schemeClr val="tx2">
                              <a:lumMod val="90000"/>
                            </a:schemeClr>
                          </a:solidFill>
                        </a:rPr>
                        <a:t>6th</a:t>
                      </a:r>
                    </a:p>
                  </a:txBody>
                  <a:tcPr/>
                </a:tc>
                <a:tc>
                  <a:txBody>
                    <a:bodyPr/>
                    <a:lstStyle/>
                    <a:p>
                      <a:pPr algn="ctr"/>
                      <a:r>
                        <a:rPr lang="en-US" sz="2000" b="1" dirty="0">
                          <a:solidFill>
                            <a:schemeClr val="tx2">
                              <a:lumMod val="90000"/>
                            </a:schemeClr>
                          </a:solidFill>
                        </a:rPr>
                        <a:t>7th</a:t>
                      </a:r>
                    </a:p>
                  </a:txBody>
                  <a:tcPr/>
                </a:tc>
                <a:tc>
                  <a:txBody>
                    <a:bodyPr/>
                    <a:lstStyle/>
                    <a:p>
                      <a:pPr algn="ctr"/>
                      <a:r>
                        <a:rPr lang="en-US" sz="2000" b="1" dirty="0">
                          <a:solidFill>
                            <a:schemeClr val="tx2">
                              <a:lumMod val="90000"/>
                            </a:schemeClr>
                          </a:solidFill>
                        </a:rPr>
                        <a:t>8th</a:t>
                      </a:r>
                    </a:p>
                  </a:txBody>
                  <a:tcPr/>
                </a:tc>
                <a:tc>
                  <a:txBody>
                    <a:bodyPr/>
                    <a:lstStyle/>
                    <a:p>
                      <a:pPr algn="ctr"/>
                      <a:r>
                        <a:rPr lang="en-US" sz="2000" b="1" dirty="0">
                          <a:solidFill>
                            <a:schemeClr val="tx2">
                              <a:lumMod val="90000"/>
                            </a:schemeClr>
                          </a:solidFill>
                        </a:rPr>
                        <a:t>9th</a:t>
                      </a:r>
                    </a:p>
                  </a:txBody>
                  <a:tcPr/>
                </a:tc>
                <a:tc>
                  <a:txBody>
                    <a:bodyPr/>
                    <a:lstStyle/>
                    <a:p>
                      <a:pPr algn="ctr"/>
                      <a:r>
                        <a:rPr lang="en-US" sz="2000" b="1" dirty="0">
                          <a:solidFill>
                            <a:schemeClr val="tx2">
                              <a:lumMod val="90000"/>
                            </a:schemeClr>
                          </a:solidFill>
                        </a:rPr>
                        <a:t>10th</a:t>
                      </a:r>
                    </a:p>
                  </a:txBody>
                  <a:tcPr/>
                </a:tc>
                <a:extLst>
                  <a:ext uri="{0D108BD9-81ED-4DB2-BD59-A6C34878D82A}">
                    <a16:rowId xmlns:a16="http://schemas.microsoft.com/office/drawing/2014/main" val="3035666421"/>
                  </a:ext>
                </a:extLst>
              </a:tr>
              <a:tr h="256064">
                <a:tc>
                  <a:txBody>
                    <a:bodyPr/>
                    <a:lstStyle/>
                    <a:p>
                      <a:pPr lvl="0" algn="ctr">
                        <a:buNone/>
                      </a:pPr>
                      <a:r>
                        <a:rPr lang="en-US" sz="2000" b="1" dirty="0">
                          <a:solidFill>
                            <a:schemeClr val="tx2">
                              <a:lumMod val="90000"/>
                            </a:schemeClr>
                          </a:solidFill>
                        </a:rPr>
                        <a:t>Points</a:t>
                      </a:r>
                    </a:p>
                  </a:txBody>
                  <a:tcPr>
                    <a:solidFill>
                      <a:schemeClr val="bg1"/>
                    </a:solidFill>
                  </a:tcPr>
                </a:tc>
                <a:tc>
                  <a:txBody>
                    <a:bodyPr/>
                    <a:lstStyle/>
                    <a:p>
                      <a:pPr algn="ctr"/>
                      <a:r>
                        <a:rPr lang="en-US" sz="2000" b="1" dirty="0">
                          <a:solidFill>
                            <a:schemeClr val="tx2">
                              <a:lumMod val="25000"/>
                            </a:schemeClr>
                          </a:solidFill>
                        </a:rPr>
                        <a:t>25</a:t>
                      </a:r>
                    </a:p>
                  </a:txBody>
                  <a:tcPr>
                    <a:solidFill>
                      <a:srgbClr val="FFC000"/>
                    </a:solidFill>
                  </a:tcPr>
                </a:tc>
                <a:tc>
                  <a:txBody>
                    <a:bodyPr/>
                    <a:lstStyle/>
                    <a:p>
                      <a:pPr algn="ctr"/>
                      <a:r>
                        <a:rPr lang="en-US" sz="2000" b="1" dirty="0">
                          <a:solidFill>
                            <a:schemeClr val="tx2">
                              <a:lumMod val="25000"/>
                            </a:schemeClr>
                          </a:solidFill>
                        </a:rPr>
                        <a:t>18</a:t>
                      </a:r>
                    </a:p>
                  </a:txBody>
                  <a:tcPr/>
                </a:tc>
                <a:tc>
                  <a:txBody>
                    <a:bodyPr/>
                    <a:lstStyle/>
                    <a:p>
                      <a:pPr algn="ctr"/>
                      <a:r>
                        <a:rPr lang="en-US" sz="2000" b="1" dirty="0">
                          <a:solidFill>
                            <a:schemeClr val="tx2">
                              <a:lumMod val="90000"/>
                            </a:schemeClr>
                          </a:solidFill>
                        </a:rPr>
                        <a:t>15</a:t>
                      </a:r>
                    </a:p>
                  </a:txBody>
                  <a:tcPr>
                    <a:solidFill>
                      <a:schemeClr val="accent6">
                        <a:lumMod val="50000"/>
                      </a:schemeClr>
                    </a:solidFill>
                  </a:tcPr>
                </a:tc>
                <a:tc>
                  <a:txBody>
                    <a:bodyPr/>
                    <a:lstStyle/>
                    <a:p>
                      <a:pPr algn="ctr"/>
                      <a:r>
                        <a:rPr lang="en-US" sz="2000" b="1" dirty="0">
                          <a:solidFill>
                            <a:schemeClr val="tx2">
                              <a:lumMod val="90000"/>
                            </a:schemeClr>
                          </a:solidFill>
                        </a:rPr>
                        <a:t>12</a:t>
                      </a:r>
                    </a:p>
                  </a:txBody>
                  <a:tcPr>
                    <a:solidFill>
                      <a:schemeClr val="tx2">
                        <a:lumMod val="25000"/>
                      </a:schemeClr>
                    </a:solidFill>
                  </a:tcPr>
                </a:tc>
                <a:tc>
                  <a:txBody>
                    <a:bodyPr/>
                    <a:lstStyle/>
                    <a:p>
                      <a:pPr algn="ctr"/>
                      <a:r>
                        <a:rPr lang="en-US" sz="2000" b="1" dirty="0">
                          <a:solidFill>
                            <a:schemeClr val="tx2">
                              <a:lumMod val="90000"/>
                            </a:schemeClr>
                          </a:solidFill>
                        </a:rPr>
                        <a:t>10</a:t>
                      </a:r>
                    </a:p>
                  </a:txBody>
                  <a:tcPr>
                    <a:solidFill>
                      <a:schemeClr val="tx2">
                        <a:lumMod val="25000"/>
                      </a:schemeClr>
                    </a:solidFill>
                  </a:tcPr>
                </a:tc>
                <a:tc>
                  <a:txBody>
                    <a:bodyPr/>
                    <a:lstStyle/>
                    <a:p>
                      <a:pPr algn="ctr"/>
                      <a:r>
                        <a:rPr lang="en-US" sz="2000" b="1" dirty="0">
                          <a:solidFill>
                            <a:schemeClr val="tx2">
                              <a:lumMod val="90000"/>
                            </a:schemeClr>
                          </a:solidFill>
                        </a:rPr>
                        <a:t>8</a:t>
                      </a:r>
                    </a:p>
                  </a:txBody>
                  <a:tcPr>
                    <a:solidFill>
                      <a:schemeClr val="tx2">
                        <a:lumMod val="25000"/>
                      </a:schemeClr>
                    </a:solidFill>
                  </a:tcPr>
                </a:tc>
                <a:tc>
                  <a:txBody>
                    <a:bodyPr/>
                    <a:lstStyle/>
                    <a:p>
                      <a:pPr algn="ctr"/>
                      <a:r>
                        <a:rPr lang="en-US" sz="2000" b="1" dirty="0">
                          <a:solidFill>
                            <a:schemeClr val="tx2">
                              <a:lumMod val="90000"/>
                            </a:schemeClr>
                          </a:solidFill>
                        </a:rPr>
                        <a:t>6</a:t>
                      </a:r>
                    </a:p>
                  </a:txBody>
                  <a:tcPr>
                    <a:solidFill>
                      <a:schemeClr val="tx2">
                        <a:lumMod val="25000"/>
                      </a:schemeClr>
                    </a:solidFill>
                  </a:tcPr>
                </a:tc>
                <a:tc>
                  <a:txBody>
                    <a:bodyPr/>
                    <a:lstStyle/>
                    <a:p>
                      <a:pPr algn="ctr"/>
                      <a:r>
                        <a:rPr lang="en-US" sz="2000" b="1" dirty="0">
                          <a:solidFill>
                            <a:schemeClr val="tx2">
                              <a:lumMod val="90000"/>
                            </a:schemeClr>
                          </a:solidFill>
                        </a:rPr>
                        <a:t>4</a:t>
                      </a:r>
                    </a:p>
                  </a:txBody>
                  <a:tcPr>
                    <a:solidFill>
                      <a:schemeClr val="tx2">
                        <a:lumMod val="25000"/>
                      </a:schemeClr>
                    </a:solidFill>
                  </a:tcPr>
                </a:tc>
                <a:tc>
                  <a:txBody>
                    <a:bodyPr/>
                    <a:lstStyle/>
                    <a:p>
                      <a:pPr algn="ctr"/>
                      <a:r>
                        <a:rPr lang="en-US" sz="2000" b="1" dirty="0">
                          <a:solidFill>
                            <a:schemeClr val="tx2">
                              <a:lumMod val="90000"/>
                            </a:schemeClr>
                          </a:solidFill>
                        </a:rPr>
                        <a:t>2</a:t>
                      </a:r>
                    </a:p>
                  </a:txBody>
                  <a:tcPr>
                    <a:solidFill>
                      <a:schemeClr val="tx2">
                        <a:lumMod val="25000"/>
                      </a:schemeClr>
                    </a:solidFill>
                  </a:tcPr>
                </a:tc>
                <a:tc>
                  <a:txBody>
                    <a:bodyPr/>
                    <a:lstStyle/>
                    <a:p>
                      <a:pPr algn="ctr"/>
                      <a:r>
                        <a:rPr lang="en-US" sz="2000" b="1" dirty="0">
                          <a:solidFill>
                            <a:schemeClr val="tx2">
                              <a:lumMod val="90000"/>
                            </a:schemeClr>
                          </a:solidFill>
                        </a:rPr>
                        <a:t>1</a:t>
                      </a:r>
                    </a:p>
                  </a:txBody>
                  <a:tcPr>
                    <a:solidFill>
                      <a:schemeClr val="tx2">
                        <a:lumMod val="25000"/>
                      </a:schemeClr>
                    </a:solidFill>
                  </a:tcPr>
                </a:tc>
                <a:extLst>
                  <a:ext uri="{0D108BD9-81ED-4DB2-BD59-A6C34878D82A}">
                    <a16:rowId xmlns:a16="http://schemas.microsoft.com/office/drawing/2014/main" val="2074034541"/>
                  </a:ext>
                </a:extLst>
              </a:tr>
            </a:tbl>
          </a:graphicData>
        </a:graphic>
      </p:graphicFrame>
      <p:sp>
        <p:nvSpPr>
          <p:cNvPr id="10" name="Rectangle 2">
            <a:extLst>
              <a:ext uri="{FF2B5EF4-FFF2-40B4-BE49-F238E27FC236}">
                <a16:creationId xmlns:a16="http://schemas.microsoft.com/office/drawing/2014/main" id="{5429C00F-9A21-5D62-711E-DDA010C67C7E}"/>
              </a:ext>
            </a:extLst>
          </p:cNvPr>
          <p:cNvSpPr>
            <a:spLocks noChangeArrowheads="1"/>
          </p:cNvSpPr>
          <p:nvPr/>
        </p:nvSpPr>
        <p:spPr bwMode="auto">
          <a:xfrm flipV="1">
            <a:off x="6075326" y="4634060"/>
            <a:ext cx="1146784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Title 1">
            <a:extLst>
              <a:ext uri="{FF2B5EF4-FFF2-40B4-BE49-F238E27FC236}">
                <a16:creationId xmlns:a16="http://schemas.microsoft.com/office/drawing/2014/main" id="{E6C6E2B5-B5E5-4A7C-DBB3-27C4BC8E913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Formula 101</a:t>
            </a:r>
          </a:p>
        </p:txBody>
      </p:sp>
      <p:graphicFrame>
        <p:nvGraphicFramePr>
          <p:cNvPr id="7" name="Table 5">
            <a:extLst>
              <a:ext uri="{FF2B5EF4-FFF2-40B4-BE49-F238E27FC236}">
                <a16:creationId xmlns:a16="http://schemas.microsoft.com/office/drawing/2014/main" id="{E7063BAF-3AC3-2ED2-D504-758FBE005210}"/>
              </a:ext>
            </a:extLst>
          </p:cNvPr>
          <p:cNvGraphicFramePr>
            <a:graphicFrameLocks noGrp="1"/>
          </p:cNvGraphicFramePr>
          <p:nvPr>
            <p:extLst>
              <p:ext uri="{D42A27DB-BD31-4B8C-83A1-F6EECF244321}">
                <p14:modId xmlns:p14="http://schemas.microsoft.com/office/powerpoint/2010/main" val="3544118851"/>
              </p:ext>
            </p:extLst>
          </p:nvPr>
        </p:nvGraphicFramePr>
        <p:xfrm>
          <a:off x="2867722" y="5178900"/>
          <a:ext cx="6456555" cy="798216"/>
        </p:xfrm>
        <a:graphic>
          <a:graphicData uri="http://schemas.openxmlformats.org/drawingml/2006/table">
            <a:tbl>
              <a:tblPr firstRow="1" bandRow="1">
                <a:tableStyleId>{5202B0CA-FC54-4496-8BCA-5EF66A818D29}</a:tableStyleId>
              </a:tblPr>
              <a:tblGrid>
                <a:gridCol w="1291311">
                  <a:extLst>
                    <a:ext uri="{9D8B030D-6E8A-4147-A177-3AD203B41FA5}">
                      <a16:colId xmlns:a16="http://schemas.microsoft.com/office/drawing/2014/main" val="3929365048"/>
                    </a:ext>
                  </a:extLst>
                </a:gridCol>
                <a:gridCol w="1291311">
                  <a:extLst>
                    <a:ext uri="{9D8B030D-6E8A-4147-A177-3AD203B41FA5}">
                      <a16:colId xmlns:a16="http://schemas.microsoft.com/office/drawing/2014/main" val="1320037140"/>
                    </a:ext>
                  </a:extLst>
                </a:gridCol>
                <a:gridCol w="1291311">
                  <a:extLst>
                    <a:ext uri="{9D8B030D-6E8A-4147-A177-3AD203B41FA5}">
                      <a16:colId xmlns:a16="http://schemas.microsoft.com/office/drawing/2014/main" val="3023751315"/>
                    </a:ext>
                  </a:extLst>
                </a:gridCol>
                <a:gridCol w="1291311">
                  <a:extLst>
                    <a:ext uri="{9D8B030D-6E8A-4147-A177-3AD203B41FA5}">
                      <a16:colId xmlns:a16="http://schemas.microsoft.com/office/drawing/2014/main" val="4199086710"/>
                    </a:ext>
                  </a:extLst>
                </a:gridCol>
                <a:gridCol w="1291311">
                  <a:extLst>
                    <a:ext uri="{9D8B030D-6E8A-4147-A177-3AD203B41FA5}">
                      <a16:colId xmlns:a16="http://schemas.microsoft.com/office/drawing/2014/main" val="4253620960"/>
                    </a:ext>
                  </a:extLst>
                </a:gridCol>
              </a:tblGrid>
              <a:tr h="399108">
                <a:tc gridSpan="2">
                  <a:txBody>
                    <a:bodyPr/>
                    <a:lstStyle/>
                    <a:p>
                      <a:pPr lvl="0" algn="ctr">
                        <a:buNone/>
                      </a:pPr>
                      <a:r>
                        <a:rPr lang="en-US" sz="2000" b="1" dirty="0">
                          <a:solidFill>
                            <a:schemeClr val="tx2"/>
                          </a:solidFill>
                        </a:rPr>
                        <a:t>Friday</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2000" b="1" dirty="0">
                        <a:solidFill>
                          <a:schemeClr val="tx2">
                            <a:lumMod val="90000"/>
                          </a:schemeClr>
                        </a:solidFill>
                      </a:endParaRPr>
                    </a:p>
                  </a:txBody>
                  <a:tcPr>
                    <a:lnL w="28575" cap="flat" cmpd="sng" algn="ctr">
                      <a:solidFill>
                        <a:srgbClr val="580604"/>
                      </a:solidFill>
                      <a:prstDash val="solid"/>
                      <a:round/>
                      <a:headEnd type="none" w="med" len="med"/>
                      <a:tailEnd type="none" w="med" len="med"/>
                    </a:lnL>
                    <a:lnR w="28575" cap="flat" cmpd="sng" algn="ctr">
                      <a:solidFill>
                        <a:srgbClr val="580604"/>
                      </a:solidFill>
                      <a:prstDash val="solid"/>
                      <a:round/>
                      <a:headEnd type="none" w="med" len="med"/>
                      <a:tailEnd type="none" w="med" len="med"/>
                    </a:lnR>
                    <a:lnT w="28575" cap="flat" cmpd="sng" algn="ctr">
                      <a:solidFill>
                        <a:srgbClr val="580604"/>
                      </a:solidFill>
                      <a:prstDash val="solid"/>
                      <a:round/>
                      <a:headEnd type="none" w="med" len="med"/>
                      <a:tailEnd type="none" w="med" len="med"/>
                    </a:lnT>
                    <a:lnB w="28575" cap="flat" cmpd="sng" algn="ctr">
                      <a:solidFill>
                        <a:srgbClr val="580604"/>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2000" b="1" dirty="0">
                          <a:solidFill>
                            <a:schemeClr val="tx2"/>
                          </a:solidFill>
                        </a:rPr>
                        <a:t>Saturday</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2000" b="1" dirty="0">
                        <a:solidFill>
                          <a:schemeClr val="tx2">
                            <a:lumMod val="90000"/>
                          </a:schemeClr>
                        </a:solidFill>
                      </a:endParaRPr>
                    </a:p>
                  </a:txBody>
                  <a:tcPr>
                    <a:lnL w="28575" cap="flat" cmpd="sng" algn="ctr">
                      <a:solidFill>
                        <a:srgbClr val="580604"/>
                      </a:solidFill>
                      <a:prstDash val="solid"/>
                      <a:round/>
                      <a:headEnd type="none" w="med" len="med"/>
                      <a:tailEnd type="none" w="med" len="med"/>
                    </a:lnL>
                    <a:lnR w="28575" cap="flat" cmpd="sng" algn="ctr">
                      <a:solidFill>
                        <a:srgbClr val="580604"/>
                      </a:solidFill>
                      <a:prstDash val="solid"/>
                      <a:round/>
                      <a:headEnd type="none" w="med" len="med"/>
                      <a:tailEnd type="none" w="med" len="med"/>
                    </a:lnR>
                    <a:lnT w="28575" cap="flat" cmpd="sng" algn="ctr">
                      <a:solidFill>
                        <a:srgbClr val="580604"/>
                      </a:solidFill>
                      <a:prstDash val="solid"/>
                      <a:round/>
                      <a:headEnd type="none" w="med" len="med"/>
                      <a:tailEnd type="none" w="med" len="med"/>
                    </a:lnT>
                    <a:lnB w="28575" cap="flat" cmpd="sng" algn="ctr">
                      <a:solidFill>
                        <a:srgbClr val="58060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b="1" dirty="0">
                          <a:solidFill>
                            <a:schemeClr val="tx2"/>
                          </a:solidFill>
                        </a:rPr>
                        <a:t>Sunday</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8854835"/>
                  </a:ext>
                </a:extLst>
              </a:tr>
              <a:tr h="399108">
                <a:tc>
                  <a:txBody>
                    <a:bodyPr/>
                    <a:lstStyle/>
                    <a:p>
                      <a:pPr lvl="0" algn="ctr">
                        <a:buNone/>
                      </a:pPr>
                      <a:r>
                        <a:rPr lang="en-US" sz="2000" b="0" dirty="0">
                          <a:solidFill>
                            <a:schemeClr val="tx2">
                              <a:lumMod val="90000"/>
                            </a:schemeClr>
                          </a:solidFill>
                        </a:rPr>
                        <a:t>Practice 1</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algn="ctr"/>
                      <a:r>
                        <a:rPr lang="en-US" sz="2000" b="0" dirty="0">
                          <a:solidFill>
                            <a:schemeClr val="tx2">
                              <a:lumMod val="90000"/>
                            </a:schemeClr>
                          </a:solidFill>
                        </a:rPr>
                        <a:t>Practice 2</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algn="ctr"/>
                      <a:r>
                        <a:rPr lang="en-US" sz="2000" b="0" dirty="0">
                          <a:solidFill>
                            <a:schemeClr val="tx2">
                              <a:lumMod val="90000"/>
                            </a:schemeClr>
                          </a:solidFill>
                        </a:rPr>
                        <a:t>Practice 3</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algn="ctr"/>
                      <a:r>
                        <a:rPr lang="en-US" sz="2000" b="0" dirty="0">
                          <a:solidFill>
                            <a:schemeClr val="tx2">
                              <a:lumMod val="90000"/>
                            </a:schemeClr>
                          </a:solidFill>
                        </a:rPr>
                        <a:t>Qualifying</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25000"/>
                      </a:schemeClr>
                    </a:solidFill>
                  </a:tcPr>
                </a:tc>
                <a:tc>
                  <a:txBody>
                    <a:bodyPr/>
                    <a:lstStyle/>
                    <a:p>
                      <a:pPr algn="ctr"/>
                      <a:r>
                        <a:rPr lang="en-US" sz="2000" b="1" dirty="0">
                          <a:solidFill>
                            <a:schemeClr val="accent5">
                              <a:lumMod val="20000"/>
                              <a:lumOff val="80000"/>
                            </a:schemeClr>
                          </a:solidFill>
                        </a:rPr>
                        <a:t>Race</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val="3035666421"/>
                  </a:ext>
                </a:extLst>
              </a:tr>
            </a:tbl>
          </a:graphicData>
        </a:graphic>
      </p:graphicFrame>
    </p:spTree>
    <p:extLst>
      <p:ext uri="{BB962C8B-B14F-4D97-AF65-F5344CB8AC3E}">
        <p14:creationId xmlns:p14="http://schemas.microsoft.com/office/powerpoint/2010/main" val="23776054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a96647d-fa7e-4e3b-aff9-b531362967f8" xsi:nil="true"/>
    <lcf76f155ced4ddcb4097134ff3c332f xmlns="dd8862d9-1322-4902-9946-592bb8cafd10">
      <Terms xmlns="http://schemas.microsoft.com/office/infopath/2007/PartnerControls"/>
    </lcf76f155ced4ddcb4097134ff3c332f>
    <SharedWithUsers xmlns="2a96647d-fa7e-4e3b-aff9-b531362967f8">
      <UserInfo>
        <DisplayName>Yawen Zhang</DisplayName>
        <AccountId>12</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BD1FC9139B9C4DAF1AC7EC72E92450" ma:contentTypeVersion="12" ma:contentTypeDescription="Create a new document." ma:contentTypeScope="" ma:versionID="14225c4cd488dfa302a13e42ef4662cc">
  <xsd:schema xmlns:xsd="http://www.w3.org/2001/XMLSchema" xmlns:xs="http://www.w3.org/2001/XMLSchema" xmlns:p="http://schemas.microsoft.com/office/2006/metadata/properties" xmlns:ns2="dd8862d9-1322-4902-9946-592bb8cafd10" xmlns:ns3="2a96647d-fa7e-4e3b-aff9-b531362967f8" targetNamespace="http://schemas.microsoft.com/office/2006/metadata/properties" ma:root="true" ma:fieldsID="6795eb6b4fa196df593d01c29b737a86" ns2:_="" ns3:_="">
    <xsd:import namespace="dd8862d9-1322-4902-9946-592bb8cafd10"/>
    <xsd:import namespace="2a96647d-fa7e-4e3b-aff9-b531362967f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8862d9-1322-4902-9946-592bb8cafd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202a5bc-2d66-4d5e-909b-ce76855ba14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Location" ma:index="17"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a96647d-fa7e-4e3b-aff9-b531362967f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6b92e92b-41c1-4c3b-9cec-a0b195dfe15a}" ma:internalName="TaxCatchAll" ma:showField="CatchAllData" ma:web="2a96647d-fa7e-4e3b-aff9-b531362967f8">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1990E2-BA9C-4462-BD84-2499CA854807}">
  <ds:schemaRefs>
    <ds:schemaRef ds:uri="http://www.w3.org/XML/1998/namespace"/>
    <ds:schemaRef ds:uri="dd8862d9-1322-4902-9946-592bb8cafd10"/>
    <ds:schemaRef ds:uri="http://schemas.openxmlformats.org/package/2006/metadata/core-properties"/>
    <ds:schemaRef ds:uri="http://purl.org/dc/terms/"/>
    <ds:schemaRef ds:uri="http://schemas.microsoft.com/office/2006/metadata/properties"/>
    <ds:schemaRef ds:uri="http://purl.org/dc/elements/1.1/"/>
    <ds:schemaRef ds:uri="http://schemas.microsoft.com/office/2006/documentManagement/types"/>
    <ds:schemaRef ds:uri="http://schemas.microsoft.com/office/infopath/2007/PartnerControls"/>
    <ds:schemaRef ds:uri="2a96647d-fa7e-4e3b-aff9-b531362967f8"/>
    <ds:schemaRef ds:uri="http://purl.org/dc/dcmitype/"/>
  </ds:schemaRefs>
</ds:datastoreItem>
</file>

<file path=customXml/itemProps2.xml><?xml version="1.0" encoding="utf-8"?>
<ds:datastoreItem xmlns:ds="http://schemas.openxmlformats.org/officeDocument/2006/customXml" ds:itemID="{C6F0CDFF-AE4B-41F4-ADD5-2122EE9D6A9C}">
  <ds:schemaRefs>
    <ds:schemaRef ds:uri="http://schemas.microsoft.com/sharepoint/v3/contenttype/forms"/>
  </ds:schemaRefs>
</ds:datastoreItem>
</file>

<file path=customXml/itemProps3.xml><?xml version="1.0" encoding="utf-8"?>
<ds:datastoreItem xmlns:ds="http://schemas.openxmlformats.org/officeDocument/2006/customXml" ds:itemID="{4E5635D3-61CB-4F39-8EFF-C441B5337B9D}">
  <ds:schemaRefs>
    <ds:schemaRef ds:uri="2a96647d-fa7e-4e3b-aff9-b531362967f8"/>
    <ds:schemaRef ds:uri="dd8862d9-1322-4902-9946-592bb8cafd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1204</TotalTime>
  <Words>3041</Words>
  <Application>Microsoft Macintosh PowerPoint</Application>
  <PresentationFormat>Widescreen</PresentationFormat>
  <Paragraphs>583</Paragraphs>
  <Slides>43</Slides>
  <Notes>14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F1</vt:lpstr>
      <vt:lpstr>Symbol</vt:lpstr>
      <vt:lpstr>Office Theme</vt:lpstr>
      <vt:lpstr>Formula 1 Race Strategy Optimization</vt:lpstr>
      <vt:lpstr>PowerPoint Presentation</vt:lpstr>
      <vt:lpstr>Introduction</vt:lpstr>
      <vt:lpstr>In 2022, the Ferrari was the fastest – however…</vt:lpstr>
      <vt:lpstr>Hungarian Grand Prix 2022</vt:lpstr>
      <vt:lpstr>Race story: hard tire was a “turning point”</vt:lpstr>
      <vt:lpstr>What happened to Ferrari?</vt:lpstr>
      <vt:lpstr>By most accounts Ferrari were doomed by poor race strategy</vt:lpstr>
      <vt:lpstr>PowerPoint Presentation</vt:lpstr>
      <vt:lpstr>Drivers are given a set of tires each race weekend</vt:lpstr>
      <vt:lpstr>Long run performance of each compound…</vt:lpstr>
      <vt:lpstr>…creates opportunity for racing strategies… </vt:lpstr>
      <vt:lpstr>…which are executed with varying success</vt:lpstr>
      <vt:lpstr>Hopefully, this is starting to look familiar!</vt:lpstr>
      <vt:lpstr>Problem Statement</vt:lpstr>
      <vt:lpstr>Tire inventory</vt:lpstr>
      <vt:lpstr>Racing strategy</vt:lpstr>
      <vt:lpstr>Factors affecting race time</vt:lpstr>
      <vt:lpstr>Minimizing race time</vt:lpstr>
      <vt:lpstr>Time lap model</vt:lpstr>
      <vt:lpstr>Linear tire degradation model</vt:lpstr>
      <vt:lpstr>Coefficients k_0 " and" k_1</vt:lpstr>
      <vt:lpstr>Order of tire compounds is irrelevant</vt:lpstr>
      <vt:lpstr>Setup Mixed-Integer Quadratic Problem (MIQP)</vt:lpstr>
      <vt:lpstr>PowerPoint Presentation</vt:lpstr>
      <vt:lpstr>Expressed in vector notation</vt:lpstr>
      <vt:lpstr>Approach</vt:lpstr>
      <vt:lpstr>Strategy Pipeline</vt:lpstr>
      <vt:lpstr>Optimize Stint Lengths</vt:lpstr>
      <vt:lpstr>MIQP output</vt:lpstr>
      <vt:lpstr>Race Simulation</vt:lpstr>
      <vt:lpstr>Results</vt:lpstr>
      <vt:lpstr>Optimal racing strategy</vt:lpstr>
      <vt:lpstr>Observed tire degradation by Lap 39</vt:lpstr>
      <vt:lpstr>Planned vs. empirical models</vt:lpstr>
      <vt:lpstr>Optimal strategy with empirical model</vt:lpstr>
      <vt:lpstr>Takeaways</vt:lpstr>
      <vt:lpstr>Future work</vt:lpstr>
      <vt:lpstr>Tire degradation for entire race</vt:lpstr>
      <vt:lpstr>Empirical quadratic model for tire deg</vt:lpstr>
      <vt:lpstr>Alternative approaches</vt:lpstr>
      <vt:lpstr>References</vt:lpstr>
      <vt:lpstr>Finding shortest race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Peter Pezon</cp:lastModifiedBy>
  <cp:revision>164</cp:revision>
  <dcterms:created xsi:type="dcterms:W3CDTF">2013-07-15T20:26:40Z</dcterms:created>
  <dcterms:modified xsi:type="dcterms:W3CDTF">2023-03-09T20:25:38Z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0x01010079BD1FC9139B9C4DAF1AC7EC72E92450</vt:lpwstr>
  </property>
  <property fmtid="{D5CDD505-2E9C-101B-9397-08002B2CF9AE}" pid="3" name="MediaServiceImageTags">
    <vt:lpwstr/>
  </property>
</Properties>
</file>